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3" r:id="rId2"/>
    <p:sldId id="279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9" r:id="rId14"/>
    <p:sldId id="300" r:id="rId15"/>
    <p:sldId id="301" r:id="rId16"/>
    <p:sldId id="302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838">
          <p15:clr>
            <a:srgbClr val="A4A3A4"/>
          </p15:clr>
        </p15:guide>
        <p15:guide id="3" orient="horz" pos="1275">
          <p15:clr>
            <a:srgbClr val="A4A3A4"/>
          </p15:clr>
        </p15:guide>
        <p15:guide id="4" orient="horz" pos="4224">
          <p15:clr>
            <a:srgbClr val="A4A3A4"/>
          </p15:clr>
        </p15:guide>
        <p15:guide id="5" orient="horz" pos="459">
          <p15:clr>
            <a:srgbClr val="A4A3A4"/>
          </p15:clr>
        </p15:guide>
        <p15:guide id="6" orient="horz" pos="255">
          <p15:clr>
            <a:srgbClr val="A4A3A4"/>
          </p15:clr>
        </p15:guide>
        <p15:guide id="7" orient="horz" pos="1253">
          <p15:clr>
            <a:srgbClr val="A4A3A4"/>
          </p15:clr>
        </p15:guide>
        <p15:guide id="8" orient="horz" pos="981">
          <p15:clr>
            <a:srgbClr val="A4A3A4"/>
          </p15:clr>
        </p15:guide>
        <p15:guide id="9" orient="horz" pos="1003">
          <p15:clr>
            <a:srgbClr val="A4A3A4"/>
          </p15:clr>
        </p15:guide>
        <p15:guide id="10" pos="2880">
          <p15:clr>
            <a:srgbClr val="A4A3A4"/>
          </p15:clr>
        </p15:guide>
        <p15:guide id="11" pos="1111">
          <p15:clr>
            <a:srgbClr val="A4A3A4"/>
          </p15:clr>
        </p15:guide>
        <p15:guide id="12" pos="5193">
          <p15:clr>
            <a:srgbClr val="A4A3A4"/>
          </p15:clr>
        </p15:guide>
        <p15:guide id="13" pos="839">
          <p15:clr>
            <a:srgbClr val="A4A3A4"/>
          </p15:clr>
        </p15:guide>
        <p15:guide id="14" pos="5556">
          <p15:clr>
            <a:srgbClr val="A4A3A4"/>
          </p15:clr>
        </p15:guide>
        <p15:guide id="15" pos="1565">
          <p15:clr>
            <a:srgbClr val="A4A3A4"/>
          </p15:clr>
        </p15:guide>
        <p15:guide id="16" pos="1882">
          <p15:clr>
            <a:srgbClr val="A4A3A4"/>
          </p15:clr>
        </p15:guide>
        <p15:guide id="17" pos="998">
          <p15:clr>
            <a:srgbClr val="A4A3A4"/>
          </p15:clr>
        </p15:guide>
        <p15:guide id="18" pos="1406">
          <p15:clr>
            <a:srgbClr val="A4A3A4"/>
          </p15:clr>
        </p15:guide>
        <p15:guide id="19" pos="725">
          <p15:clr>
            <a:srgbClr val="A4A3A4"/>
          </p15:clr>
        </p15:guide>
        <p15:guide id="20" pos="748">
          <p15:clr>
            <a:srgbClr val="A4A3A4"/>
          </p15:clr>
        </p15:guide>
        <p15:guide id="21" pos="5284">
          <p15:clr>
            <a:srgbClr val="A4A3A4"/>
          </p15:clr>
        </p15:guide>
        <p15:guide id="22" pos="1202">
          <p15:clr>
            <a:srgbClr val="A4A3A4"/>
          </p15:clr>
        </p15:guide>
        <p15:guide id="23" pos="862">
          <p15:clr>
            <a:srgbClr val="A4A3A4"/>
          </p15:clr>
        </p15:guide>
        <p15:guide id="24" pos="1277">
          <p15:clr>
            <a:srgbClr val="A4A3A4"/>
          </p15:clr>
        </p15:guide>
        <p15:guide id="25" pos="413">
          <p15:clr>
            <a:srgbClr val="A4A3A4"/>
          </p15:clr>
        </p15:guide>
        <p15:guide id="26" pos="470">
          <p15:clr>
            <a:srgbClr val="A4A3A4"/>
          </p15:clr>
        </p15:guide>
        <p15:guide id="27" pos="3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CHEMINOU  Marie" initials="PM" lastIdx="3" clrIdx="0">
    <p:extLst>
      <p:ext uri="{19B8F6BF-5375-455C-9EA6-DF929625EA0E}">
        <p15:presenceInfo xmlns:p15="http://schemas.microsoft.com/office/powerpoint/2012/main" xmlns="" userId="S-1-5-21-2281480990-621551916-3954063807-297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65" autoAdjust="0"/>
    <p:restoredTop sz="94608" autoAdjust="0"/>
  </p:normalViewPr>
  <p:slideViewPr>
    <p:cSldViewPr showGuides="1">
      <p:cViewPr>
        <p:scale>
          <a:sx n="75" d="100"/>
          <a:sy n="75" d="100"/>
        </p:scale>
        <p:origin x="-3072" y="-762"/>
      </p:cViewPr>
      <p:guideLst>
        <p:guide orient="horz" pos="2160"/>
        <p:guide orient="horz" pos="3838"/>
        <p:guide orient="horz" pos="1275"/>
        <p:guide orient="horz" pos="4224"/>
        <p:guide orient="horz" pos="459"/>
        <p:guide orient="horz" pos="255"/>
        <p:guide orient="horz" pos="1253"/>
        <p:guide orient="horz" pos="981"/>
        <p:guide orient="horz" pos="1003"/>
        <p:guide pos="2880"/>
        <p:guide pos="1111"/>
        <p:guide pos="5193"/>
        <p:guide pos="839"/>
        <p:guide pos="5556"/>
        <p:guide pos="1565"/>
        <p:guide pos="1882"/>
        <p:guide pos="998"/>
        <p:guide pos="1406"/>
        <p:guide pos="725"/>
        <p:guide pos="748"/>
        <p:guide pos="5284"/>
        <p:guide pos="1202"/>
        <p:guide pos="862"/>
        <p:guide pos="1277"/>
        <p:guide pos="413"/>
        <p:guide pos="470"/>
        <p:guide pos="3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897C6-4B67-4483-BB5D-A568E0B22CD7}" type="datetimeFigureOut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90F1F-6F98-4732-A931-7D156E1E748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03808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A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636816" y="2465464"/>
            <a:ext cx="7183334" cy="2340260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0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636816" y="366713"/>
            <a:ext cx="7183334" cy="2035507"/>
          </a:xfrm>
        </p:spPr>
        <p:txBody>
          <a:bodyPr anchor="b" anchorCtr="0"/>
          <a:lstStyle>
            <a:lvl1pPr>
              <a:defRPr sz="27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1547664" y="2394408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146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imag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FE97C64-61DE-4E7F-9C8C-7D44FFD87C3A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/>
          </p:nvPr>
        </p:nvSpPr>
        <p:spPr bwMode="gray">
          <a:xfrm>
            <a:off x="1584325" y="1591200"/>
            <a:ext cx="2339975" cy="1871662"/>
          </a:xfrm>
        </p:spPr>
        <p:txBody>
          <a:bodyPr tIns="720000" anchor="ctr" anchorCtr="0"/>
          <a:lstStyle>
            <a:lvl1pPr algn="ctr">
              <a:defRPr/>
            </a:lvl1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924300" y="1591200"/>
            <a:ext cx="3240088" cy="1872000"/>
          </a:xfrm>
          <a:solidFill>
            <a:schemeClr val="accent1"/>
          </a:solidFill>
        </p:spPr>
        <p:txBody>
          <a:bodyPr lIns="576000" tIns="36000" rIns="72000" bIns="36000" anchor="ctr" anchorCtr="0"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51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5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XX%</a:t>
            </a:r>
          </a:p>
          <a:p>
            <a:pPr lvl="2"/>
            <a:r>
              <a:rPr lang="fr-FR" noProof="0" dirty="0" smtClean="0"/>
              <a:t>Texte de niveau 3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6" hasCustomPrompt="1"/>
          </p:nvPr>
        </p:nvSpPr>
        <p:spPr bwMode="gray">
          <a:xfrm>
            <a:off x="1584325" y="3644900"/>
            <a:ext cx="7235825" cy="2447925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1pPr>
            <a:lvl2pPr>
              <a:lnSpc>
                <a:spcPct val="100000"/>
              </a:lnSpc>
              <a:defRPr sz="1050"/>
            </a:lvl2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</p:spTree>
    <p:extLst>
      <p:ext uri="{BB962C8B-B14F-4D97-AF65-F5344CB8AC3E}">
        <p14:creationId xmlns:p14="http://schemas.microsoft.com/office/powerpoint/2010/main" xmlns="" val="2752445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encart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DD84D98-8EA5-4077-9CAA-CF8D6085A95A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67544" y="1592262"/>
            <a:ext cx="2124236" cy="3996978"/>
          </a:xfrm>
          <a:solidFill>
            <a:schemeClr val="accent1"/>
          </a:solidFill>
        </p:spPr>
        <p:txBody>
          <a:bodyPr lIns="216000" tIns="144000" rIns="36000" bIns="36000" anchor="t" anchorCtr="0"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51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5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XX%</a:t>
            </a:r>
          </a:p>
          <a:p>
            <a:pPr lvl="2"/>
            <a:r>
              <a:rPr lang="fr-FR" noProof="0" dirty="0" smtClean="0"/>
              <a:t>Texte de niveau 3</a:t>
            </a:r>
          </a:p>
        </p:txBody>
      </p:sp>
      <p:sp>
        <p:nvSpPr>
          <p:cNvPr id="15" name="Espace réservé du contenu 6"/>
          <p:cNvSpPr>
            <a:spLocks noGrp="1"/>
          </p:cNvSpPr>
          <p:nvPr>
            <p:ph sz="quarter" idx="14" hasCustomPrompt="1"/>
          </p:nvPr>
        </p:nvSpPr>
        <p:spPr bwMode="gray">
          <a:xfrm>
            <a:off x="2843808" y="1557338"/>
            <a:ext cx="5976342" cy="4535487"/>
          </a:xfrm>
        </p:spPr>
        <p:txBody>
          <a:bodyPr/>
          <a:lstStyle>
            <a:lvl1pPr>
              <a:spcBef>
                <a:spcPts val="1000"/>
              </a:spcBef>
              <a:spcAft>
                <a:spcPts val="300"/>
              </a:spcAft>
              <a:defRPr/>
            </a:lvl1pPr>
            <a:lvl2pPr marL="576000" indent="-108000">
              <a:spcBef>
                <a:spcPts val="60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>
                <a:latin typeface="+mj-lt"/>
              </a:defRPr>
            </a:lvl2pPr>
            <a:lvl3pPr marL="576000">
              <a:spcBef>
                <a:spcPts val="0"/>
              </a:spcBef>
              <a:spcAft>
                <a:spcPts val="0"/>
              </a:spcAft>
              <a:defRPr sz="105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  <a:p>
            <a:pPr lvl="2"/>
            <a:r>
              <a:rPr lang="fr-FR" noProof="0" dirty="0" smtClean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xmlns="" val="3755741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9695E54-0000-4780-9DB7-3A9BB1262BE7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quarter" idx="14"/>
          </p:nvPr>
        </p:nvSpPr>
        <p:spPr bwMode="gray">
          <a:xfrm>
            <a:off x="1150939" y="2024063"/>
            <a:ext cx="7669212" cy="4068762"/>
          </a:xfrm>
        </p:spPr>
        <p:txBody>
          <a:bodyPr tIns="720000" bIns="0" anchor="ctr" anchorCtr="0"/>
          <a:lstStyle>
            <a:lvl1pPr algn="ctr">
              <a:defRPr/>
            </a:lvl1pPr>
          </a:lstStyle>
          <a:p>
            <a:r>
              <a:rPr lang="fr-FR" smtClean="0"/>
              <a:t>Cliquez sur l'icône pour ajouter un graphique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808884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FD5FD9DE-4B38-4885-927B-78757AF221B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sz="quarter" idx="14"/>
          </p:nvPr>
        </p:nvSpPr>
        <p:spPr bwMode="gray">
          <a:xfrm>
            <a:off x="1763713" y="1989138"/>
            <a:ext cx="5437187" cy="3240087"/>
          </a:xfrm>
        </p:spPr>
        <p:txBody>
          <a:bodyPr tIns="720000" anchor="ctr" anchorCtr="0"/>
          <a:lstStyle>
            <a:lvl1pPr algn="ctr">
              <a:defRPr/>
            </a:lvl1pPr>
          </a:lstStyle>
          <a:p>
            <a:r>
              <a:rPr lang="fr-FR" smtClean="0"/>
              <a:t>Cliquez sur l'icône pour ajouter un tableau</a:t>
            </a:r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763713" y="5356260"/>
            <a:ext cx="252412" cy="73025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042755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TITRE légende 1</a:t>
            </a:r>
            <a:endParaRPr lang="fr-FR" dirty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9829" y="5356260"/>
            <a:ext cx="252412" cy="73025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3158871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TITRE légende 2</a:t>
            </a:r>
            <a:endParaRPr lang="fr-FR" dirty="0"/>
          </a:p>
        </p:txBody>
      </p:sp>
      <p:sp>
        <p:nvSpPr>
          <p:cNvPr id="16" name="Espace réservé du texte 5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3995945" y="5356260"/>
            <a:ext cx="252412" cy="73025"/>
          </a:xfrm>
          <a:solidFill>
            <a:schemeClr val="accent3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7" name="Espace réservé du texte 9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274987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TITRE légende 3</a:t>
            </a:r>
            <a:endParaRPr lang="fr-FR" dirty="0"/>
          </a:p>
        </p:txBody>
      </p:sp>
      <p:sp>
        <p:nvSpPr>
          <p:cNvPr id="18" name="Espace réservé du texte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112060" y="5356260"/>
            <a:ext cx="252412" cy="73025"/>
          </a:xfrm>
          <a:solidFill>
            <a:schemeClr val="accent4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9" name="Espace réservé du texte 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391102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TITRE légende 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80888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A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55638" y="5714396"/>
            <a:ext cx="5248510" cy="1143604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305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55638" y="5104044"/>
            <a:ext cx="5248510" cy="576064"/>
          </a:xfrm>
        </p:spPr>
        <p:txBody>
          <a:bodyPr anchor="b" anchorCtr="0"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>
            <a:spLocks noChangeAspect="1"/>
          </p:cNvSpPr>
          <p:nvPr userDrawn="1"/>
        </p:nvSpPr>
        <p:spPr>
          <a:xfrm>
            <a:off x="554038" y="5661980"/>
            <a:ext cx="201600" cy="49039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Espace réservé pour une image  44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9144000" cy="4978111"/>
          </a:xfrm>
          <a:custGeom>
            <a:avLst/>
            <a:gdLst>
              <a:gd name="connsiteX0" fmla="*/ 0 w 9144000"/>
              <a:gd name="connsiteY0" fmla="*/ 0 h 4978111"/>
              <a:gd name="connsiteX1" fmla="*/ 458235 w 9144000"/>
              <a:gd name="connsiteY1" fmla="*/ 0 h 4978111"/>
              <a:gd name="connsiteX2" fmla="*/ 1143000 w 9144000"/>
              <a:gd name="connsiteY2" fmla="*/ 0 h 4978111"/>
              <a:gd name="connsiteX3" fmla="*/ 7327900 w 9144000"/>
              <a:gd name="connsiteY3" fmla="*/ 0 h 4978111"/>
              <a:gd name="connsiteX4" fmla="*/ 8685765 w 9144000"/>
              <a:gd name="connsiteY4" fmla="*/ 0 h 4978111"/>
              <a:gd name="connsiteX5" fmla="*/ 9144000 w 9144000"/>
              <a:gd name="connsiteY5" fmla="*/ 0 h 4978111"/>
              <a:gd name="connsiteX6" fmla="*/ 9144000 w 9144000"/>
              <a:gd name="connsiteY6" fmla="*/ 458235 h 4978111"/>
              <a:gd name="connsiteX7" fmla="*/ 9144000 w 9144000"/>
              <a:gd name="connsiteY7" fmla="*/ 1447800 h 4978111"/>
              <a:gd name="connsiteX8" fmla="*/ 9144000 w 9144000"/>
              <a:gd name="connsiteY8" fmla="*/ 4519876 h 4978111"/>
              <a:gd name="connsiteX9" fmla="*/ 8685765 w 9144000"/>
              <a:gd name="connsiteY9" fmla="*/ 4978111 h 4978111"/>
              <a:gd name="connsiteX10" fmla="*/ 1422400 w 9144000"/>
              <a:gd name="connsiteY10" fmla="*/ 4978111 h 4978111"/>
              <a:gd name="connsiteX11" fmla="*/ 458235 w 9144000"/>
              <a:gd name="connsiteY11" fmla="*/ 4978111 h 4978111"/>
              <a:gd name="connsiteX12" fmla="*/ 0 w 9144000"/>
              <a:gd name="connsiteY12" fmla="*/ 4978111 h 4978111"/>
              <a:gd name="connsiteX13" fmla="*/ 0 w 9144000"/>
              <a:gd name="connsiteY13" fmla="*/ 4519876 h 4978111"/>
              <a:gd name="connsiteX14" fmla="*/ 0 w 9144000"/>
              <a:gd name="connsiteY14" fmla="*/ 4006561 h 4978111"/>
              <a:gd name="connsiteX15" fmla="*/ 0 w 9144000"/>
              <a:gd name="connsiteY15" fmla="*/ 1006475 h 4978111"/>
              <a:gd name="connsiteX16" fmla="*/ 0 w 9144000"/>
              <a:gd name="connsiteY16" fmla="*/ 458235 h 49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144000" h="4978111">
                <a:moveTo>
                  <a:pt x="0" y="0"/>
                </a:moveTo>
                <a:lnTo>
                  <a:pt x="458235" y="0"/>
                </a:lnTo>
                <a:lnTo>
                  <a:pt x="1143000" y="0"/>
                </a:lnTo>
                <a:lnTo>
                  <a:pt x="7327900" y="0"/>
                </a:lnTo>
                <a:lnTo>
                  <a:pt x="8685765" y="0"/>
                </a:lnTo>
                <a:lnTo>
                  <a:pt x="9144000" y="0"/>
                </a:lnTo>
                <a:lnTo>
                  <a:pt x="9144000" y="458235"/>
                </a:lnTo>
                <a:lnTo>
                  <a:pt x="9144000" y="1447800"/>
                </a:lnTo>
                <a:lnTo>
                  <a:pt x="9144000" y="4519876"/>
                </a:lnTo>
                <a:cubicBezTo>
                  <a:pt x="9144000" y="4772952"/>
                  <a:pt x="8938841" y="4978111"/>
                  <a:pt x="8685765" y="4978111"/>
                </a:cubicBezTo>
                <a:lnTo>
                  <a:pt x="1422400" y="4978111"/>
                </a:lnTo>
                <a:lnTo>
                  <a:pt x="458235" y="4978111"/>
                </a:lnTo>
                <a:lnTo>
                  <a:pt x="0" y="4978111"/>
                </a:lnTo>
                <a:lnTo>
                  <a:pt x="0" y="4519876"/>
                </a:lnTo>
                <a:lnTo>
                  <a:pt x="0" y="4006561"/>
                </a:lnTo>
                <a:lnTo>
                  <a:pt x="0" y="1006475"/>
                </a:lnTo>
                <a:lnTo>
                  <a:pt x="0" y="458235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15" name="Image 14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146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A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1160748"/>
            <a:ext cx="8074025" cy="129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1047973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0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pour une image  62"/>
          <p:cNvSpPr>
            <a:spLocks noGrp="1"/>
          </p:cNvSpPr>
          <p:nvPr>
            <p:ph type="pic" sz="quarter" idx="19"/>
          </p:nvPr>
        </p:nvSpPr>
        <p:spPr>
          <a:xfrm>
            <a:off x="0" y="2489200"/>
            <a:ext cx="9144000" cy="2488911"/>
          </a:xfrm>
          <a:custGeom>
            <a:avLst/>
            <a:gdLst>
              <a:gd name="connsiteX0" fmla="*/ 0 w 9144000"/>
              <a:gd name="connsiteY0" fmla="*/ 0 h 2488911"/>
              <a:gd name="connsiteX1" fmla="*/ 9144000 w 9144000"/>
              <a:gd name="connsiteY1" fmla="*/ 0 h 2488911"/>
              <a:gd name="connsiteX2" fmla="*/ 9144000 w 9144000"/>
              <a:gd name="connsiteY2" fmla="*/ 2030676 h 2488911"/>
              <a:gd name="connsiteX3" fmla="*/ 8685765 w 9144000"/>
              <a:gd name="connsiteY3" fmla="*/ 2488911 h 2488911"/>
              <a:gd name="connsiteX4" fmla="*/ 1422400 w 9144000"/>
              <a:gd name="connsiteY4" fmla="*/ 2488911 h 2488911"/>
              <a:gd name="connsiteX5" fmla="*/ 458235 w 9144000"/>
              <a:gd name="connsiteY5" fmla="*/ 2488911 h 2488911"/>
              <a:gd name="connsiteX6" fmla="*/ 0 w 9144000"/>
              <a:gd name="connsiteY6" fmla="*/ 2488911 h 2488911"/>
              <a:gd name="connsiteX7" fmla="*/ 0 w 9144000"/>
              <a:gd name="connsiteY7" fmla="*/ 2030676 h 2488911"/>
              <a:gd name="connsiteX8" fmla="*/ 0 w 9144000"/>
              <a:gd name="connsiteY8" fmla="*/ 1517361 h 2488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2488911">
                <a:moveTo>
                  <a:pt x="0" y="0"/>
                </a:moveTo>
                <a:lnTo>
                  <a:pt x="9144000" y="0"/>
                </a:lnTo>
                <a:lnTo>
                  <a:pt x="9144000" y="2030676"/>
                </a:lnTo>
                <a:cubicBezTo>
                  <a:pt x="9144000" y="2283752"/>
                  <a:pt x="8938841" y="2488911"/>
                  <a:pt x="8685765" y="2488911"/>
                </a:cubicBezTo>
                <a:lnTo>
                  <a:pt x="1422400" y="2488911"/>
                </a:lnTo>
                <a:lnTo>
                  <a:pt x="458235" y="2488911"/>
                </a:lnTo>
                <a:lnTo>
                  <a:pt x="0" y="2488911"/>
                </a:lnTo>
                <a:lnTo>
                  <a:pt x="0" y="2030676"/>
                </a:lnTo>
                <a:lnTo>
                  <a:pt x="0" y="1517361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17" name="Image 16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073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013176"/>
            <a:ext cx="9144000" cy="184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2403636"/>
            <a:ext cx="8074025" cy="255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2290861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1242888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073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B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636816" y="2465464"/>
            <a:ext cx="7183334" cy="2340260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0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636816" y="366713"/>
            <a:ext cx="7183334" cy="2035507"/>
          </a:xfrm>
        </p:spPr>
        <p:txBody>
          <a:bodyPr anchor="b" anchorCtr="0"/>
          <a:lstStyle>
            <a:lvl1pPr>
              <a:defRPr sz="27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1547664" y="2394408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146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B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55638" y="5714396"/>
            <a:ext cx="5248510" cy="1143604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305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55638" y="5104044"/>
            <a:ext cx="5248510" cy="576064"/>
          </a:xfrm>
        </p:spPr>
        <p:txBody>
          <a:bodyPr anchor="b" anchorCtr="0"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>
            <a:spLocks noChangeAspect="1"/>
          </p:cNvSpPr>
          <p:nvPr userDrawn="1"/>
        </p:nvSpPr>
        <p:spPr>
          <a:xfrm>
            <a:off x="554038" y="5661980"/>
            <a:ext cx="201600" cy="49039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Espace réservé pour une image  44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9144000" cy="4978111"/>
          </a:xfrm>
          <a:custGeom>
            <a:avLst/>
            <a:gdLst>
              <a:gd name="connsiteX0" fmla="*/ 0 w 9144000"/>
              <a:gd name="connsiteY0" fmla="*/ 0 h 4978111"/>
              <a:gd name="connsiteX1" fmla="*/ 458235 w 9144000"/>
              <a:gd name="connsiteY1" fmla="*/ 0 h 4978111"/>
              <a:gd name="connsiteX2" fmla="*/ 1143000 w 9144000"/>
              <a:gd name="connsiteY2" fmla="*/ 0 h 4978111"/>
              <a:gd name="connsiteX3" fmla="*/ 7327900 w 9144000"/>
              <a:gd name="connsiteY3" fmla="*/ 0 h 4978111"/>
              <a:gd name="connsiteX4" fmla="*/ 8685765 w 9144000"/>
              <a:gd name="connsiteY4" fmla="*/ 0 h 4978111"/>
              <a:gd name="connsiteX5" fmla="*/ 9144000 w 9144000"/>
              <a:gd name="connsiteY5" fmla="*/ 0 h 4978111"/>
              <a:gd name="connsiteX6" fmla="*/ 9144000 w 9144000"/>
              <a:gd name="connsiteY6" fmla="*/ 458235 h 4978111"/>
              <a:gd name="connsiteX7" fmla="*/ 9144000 w 9144000"/>
              <a:gd name="connsiteY7" fmla="*/ 1447800 h 4978111"/>
              <a:gd name="connsiteX8" fmla="*/ 9144000 w 9144000"/>
              <a:gd name="connsiteY8" fmla="*/ 4519876 h 4978111"/>
              <a:gd name="connsiteX9" fmla="*/ 8685765 w 9144000"/>
              <a:gd name="connsiteY9" fmla="*/ 4978111 h 4978111"/>
              <a:gd name="connsiteX10" fmla="*/ 1422400 w 9144000"/>
              <a:gd name="connsiteY10" fmla="*/ 4978111 h 4978111"/>
              <a:gd name="connsiteX11" fmla="*/ 458235 w 9144000"/>
              <a:gd name="connsiteY11" fmla="*/ 4978111 h 4978111"/>
              <a:gd name="connsiteX12" fmla="*/ 0 w 9144000"/>
              <a:gd name="connsiteY12" fmla="*/ 4978111 h 4978111"/>
              <a:gd name="connsiteX13" fmla="*/ 0 w 9144000"/>
              <a:gd name="connsiteY13" fmla="*/ 4519876 h 4978111"/>
              <a:gd name="connsiteX14" fmla="*/ 0 w 9144000"/>
              <a:gd name="connsiteY14" fmla="*/ 4006561 h 4978111"/>
              <a:gd name="connsiteX15" fmla="*/ 0 w 9144000"/>
              <a:gd name="connsiteY15" fmla="*/ 1006475 h 4978111"/>
              <a:gd name="connsiteX16" fmla="*/ 0 w 9144000"/>
              <a:gd name="connsiteY16" fmla="*/ 458235 h 49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144000" h="4978111">
                <a:moveTo>
                  <a:pt x="0" y="0"/>
                </a:moveTo>
                <a:lnTo>
                  <a:pt x="458235" y="0"/>
                </a:lnTo>
                <a:lnTo>
                  <a:pt x="1143000" y="0"/>
                </a:lnTo>
                <a:lnTo>
                  <a:pt x="7327900" y="0"/>
                </a:lnTo>
                <a:lnTo>
                  <a:pt x="8685765" y="0"/>
                </a:lnTo>
                <a:lnTo>
                  <a:pt x="9144000" y="0"/>
                </a:lnTo>
                <a:lnTo>
                  <a:pt x="9144000" y="458235"/>
                </a:lnTo>
                <a:lnTo>
                  <a:pt x="9144000" y="1447800"/>
                </a:lnTo>
                <a:lnTo>
                  <a:pt x="9144000" y="4519876"/>
                </a:lnTo>
                <a:cubicBezTo>
                  <a:pt x="9144000" y="4772952"/>
                  <a:pt x="8938841" y="4978111"/>
                  <a:pt x="8685765" y="4978111"/>
                </a:cubicBezTo>
                <a:lnTo>
                  <a:pt x="1422400" y="4978111"/>
                </a:lnTo>
                <a:lnTo>
                  <a:pt x="458235" y="4978111"/>
                </a:lnTo>
                <a:lnTo>
                  <a:pt x="0" y="4978111"/>
                </a:lnTo>
                <a:lnTo>
                  <a:pt x="0" y="4519876"/>
                </a:lnTo>
                <a:lnTo>
                  <a:pt x="0" y="4006561"/>
                </a:lnTo>
                <a:lnTo>
                  <a:pt x="0" y="1006475"/>
                </a:lnTo>
                <a:lnTo>
                  <a:pt x="0" y="458235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13" name="Image 12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146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B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1160748"/>
            <a:ext cx="8074025" cy="129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1047973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0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pour une image  62"/>
          <p:cNvSpPr>
            <a:spLocks noGrp="1"/>
          </p:cNvSpPr>
          <p:nvPr>
            <p:ph type="pic" sz="quarter" idx="19"/>
          </p:nvPr>
        </p:nvSpPr>
        <p:spPr>
          <a:xfrm>
            <a:off x="0" y="2489200"/>
            <a:ext cx="9144000" cy="2488911"/>
          </a:xfrm>
          <a:custGeom>
            <a:avLst/>
            <a:gdLst>
              <a:gd name="connsiteX0" fmla="*/ 0 w 9144000"/>
              <a:gd name="connsiteY0" fmla="*/ 0 h 2488911"/>
              <a:gd name="connsiteX1" fmla="*/ 9144000 w 9144000"/>
              <a:gd name="connsiteY1" fmla="*/ 0 h 2488911"/>
              <a:gd name="connsiteX2" fmla="*/ 9144000 w 9144000"/>
              <a:gd name="connsiteY2" fmla="*/ 2030676 h 2488911"/>
              <a:gd name="connsiteX3" fmla="*/ 8685765 w 9144000"/>
              <a:gd name="connsiteY3" fmla="*/ 2488911 h 2488911"/>
              <a:gd name="connsiteX4" fmla="*/ 1422400 w 9144000"/>
              <a:gd name="connsiteY4" fmla="*/ 2488911 h 2488911"/>
              <a:gd name="connsiteX5" fmla="*/ 458235 w 9144000"/>
              <a:gd name="connsiteY5" fmla="*/ 2488911 h 2488911"/>
              <a:gd name="connsiteX6" fmla="*/ 0 w 9144000"/>
              <a:gd name="connsiteY6" fmla="*/ 2488911 h 2488911"/>
              <a:gd name="connsiteX7" fmla="*/ 0 w 9144000"/>
              <a:gd name="connsiteY7" fmla="*/ 2030676 h 2488911"/>
              <a:gd name="connsiteX8" fmla="*/ 0 w 9144000"/>
              <a:gd name="connsiteY8" fmla="*/ 1517361 h 2488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2488911">
                <a:moveTo>
                  <a:pt x="0" y="0"/>
                </a:moveTo>
                <a:lnTo>
                  <a:pt x="9144000" y="0"/>
                </a:lnTo>
                <a:lnTo>
                  <a:pt x="9144000" y="2030676"/>
                </a:lnTo>
                <a:cubicBezTo>
                  <a:pt x="9144000" y="2283752"/>
                  <a:pt x="8938841" y="2488911"/>
                  <a:pt x="8685765" y="2488911"/>
                </a:cubicBezTo>
                <a:lnTo>
                  <a:pt x="1422400" y="2488911"/>
                </a:lnTo>
                <a:lnTo>
                  <a:pt x="458235" y="2488911"/>
                </a:lnTo>
                <a:lnTo>
                  <a:pt x="0" y="2488911"/>
                </a:lnTo>
                <a:lnTo>
                  <a:pt x="0" y="2030676"/>
                </a:lnTo>
                <a:lnTo>
                  <a:pt x="0" y="1517361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10" name="Image 9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073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B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013176"/>
            <a:ext cx="9144000" cy="184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2403636"/>
            <a:ext cx="8074025" cy="255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2290861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1242888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0737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4" hasCustomPrompt="1"/>
          </p:nvPr>
        </p:nvSpPr>
        <p:spPr bwMode="gray">
          <a:xfrm>
            <a:off x="1368425" y="1989138"/>
            <a:ext cx="7451725" cy="4103687"/>
          </a:xfrm>
        </p:spPr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  <a:p>
            <a:pPr lvl="2"/>
            <a:r>
              <a:rPr lang="fr-FR" noProof="0" dirty="0" smtClean="0"/>
              <a:t>Texte de niveau 3</a:t>
            </a:r>
          </a:p>
          <a:p>
            <a:pPr lvl="3"/>
            <a:r>
              <a:rPr lang="fr-FR" noProof="0" dirty="0" smtClean="0"/>
              <a:t>Texte de niveau 4</a:t>
            </a:r>
          </a:p>
          <a:p>
            <a:pPr lvl="4"/>
            <a:r>
              <a:rPr lang="fr-FR" noProof="0" dirty="0" smtClean="0"/>
              <a:t>Texte de niveau 5</a:t>
            </a:r>
          </a:p>
          <a:p>
            <a:pPr lvl="5"/>
            <a:r>
              <a:rPr lang="fr-FR" noProof="0" dirty="0" smtClean="0"/>
              <a:t>Texte de niveau 6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xmlns="" val="145039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 bwMode="gray">
          <a:xfrm>
            <a:off x="0" y="6318504"/>
            <a:ext cx="9144000" cy="539495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027238" y="286936"/>
            <a:ext cx="6792911" cy="12704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 smtClean="0"/>
              <a:t>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1368425" y="1989138"/>
            <a:ext cx="7451725" cy="41036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  <a:p>
            <a:pPr lvl="2"/>
            <a:r>
              <a:rPr lang="fr-FR" noProof="0" dirty="0" smtClean="0"/>
              <a:t>Texte de niveau 3</a:t>
            </a:r>
          </a:p>
          <a:p>
            <a:pPr lvl="3"/>
            <a:r>
              <a:rPr lang="fr-FR" noProof="0" dirty="0" smtClean="0"/>
              <a:t>Texte de niveau 4</a:t>
            </a:r>
          </a:p>
          <a:p>
            <a:pPr lvl="4"/>
            <a:r>
              <a:rPr lang="fr-FR" noProof="0" dirty="0" smtClean="0"/>
              <a:t>Texte de niveau 5</a:t>
            </a:r>
          </a:p>
          <a:p>
            <a:pPr lvl="5"/>
            <a:r>
              <a:rPr lang="fr-FR" noProof="0" dirty="0" smtClean="0"/>
              <a:t>Texte de niveau 6</a:t>
            </a:r>
            <a:endParaRPr lang="fr-FR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8820150" y="6705600"/>
            <a:ext cx="321821" cy="1524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E840206C-2C22-4A63-8F22-F4AB98B66C96}" type="datetime1">
              <a:rPr lang="fr-FR" smtClean="0"/>
              <a:pPr/>
              <a:t>10/10/2018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1763713" y="6318053"/>
            <a:ext cx="7056437" cy="21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243889" y="6705600"/>
            <a:ext cx="576261" cy="152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800">
                <a:solidFill>
                  <a:schemeClr val="accent6"/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 descr="logo_texte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0" y="0"/>
            <a:ext cx="1620000" cy="90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77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71" r:id="rId9"/>
    <p:sldLayoutId id="2147483672" r:id="rId10"/>
    <p:sldLayoutId id="2147483674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900" b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6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400" kern="1200">
          <a:solidFill>
            <a:schemeClr val="accent1"/>
          </a:solidFill>
          <a:latin typeface="+mj-lt"/>
          <a:ea typeface="+mn-ea"/>
          <a:cs typeface="+mn-cs"/>
        </a:defRPr>
      </a:lvl3pPr>
      <a:lvl4pPr marL="396000" indent="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08000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6"/>
          </a:solidFill>
          <a:latin typeface="+mj-lt"/>
          <a:ea typeface="+mn-ea"/>
          <a:cs typeface="+mn-cs"/>
        </a:defRPr>
      </a:lvl5pPr>
      <a:lvl6pPr marL="1080000" indent="0" algn="l" defTabSz="914400" rtl="0" eaLnBrk="1" latinLnBrk="0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050" kern="1200">
          <a:solidFill>
            <a:schemeClr val="accent6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rt-batiment.fr/batiments-neufs/reglementation-thermique-2012/titre-v-etude-des-cas-particuliers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_Microsoft_Office_Word_97_-_20031.doc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oleObject" Target="../embeddings/Document_Microsoft_Office_Word_97_-_20033.doc"/><Relationship Id="rId4" Type="http://schemas.openxmlformats.org/officeDocument/2006/relationships/oleObject" Target="../embeddings/Document_Microsoft_Office_Word_97_-_20032.doc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edibatec.org/" TargetMode="External"/><Relationship Id="rId5" Type="http://schemas.openxmlformats.org/officeDocument/2006/relationships/hyperlink" Target="http://certita.org/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edibatec.org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0CE3-DE4B-4E28-B9A9-C34CA3BB6CE3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fr-FR" sz="2200" dirty="0" smtClean="0"/>
              <a:t>Fiche d’</a:t>
            </a:r>
            <a:r>
              <a:rPr lang="fr-FR" altLang="ja-JP" sz="2200" dirty="0" smtClean="0"/>
              <a:t>intégration </a:t>
            </a:r>
            <a:br>
              <a:rPr lang="fr-FR" altLang="ja-JP" sz="2200" dirty="0" smtClean="0"/>
            </a:br>
            <a:r>
              <a:rPr lang="fr-FR" altLang="ja-JP" sz="2200" dirty="0" smtClean="0"/>
              <a:t>dans le logiciel RT 2012 :</a:t>
            </a:r>
          </a:p>
          <a:p>
            <a:pPr>
              <a:lnSpc>
                <a:spcPct val="150000"/>
              </a:lnSpc>
            </a:pPr>
            <a:r>
              <a:rPr lang="fr-FR" sz="2200" dirty="0" smtClean="0"/>
              <a:t>ClimaWin de BBS Slama</a:t>
            </a:r>
          </a:p>
          <a:p>
            <a:r>
              <a:rPr lang="fr-FR" sz="2200" dirty="0" smtClean="0"/>
              <a:t>Version </a:t>
            </a:r>
            <a:r>
              <a:rPr lang="fr-FR" sz="2200" dirty="0" smtClean="0"/>
              <a:t>4.6.1.1 </a:t>
            </a:r>
            <a:r>
              <a:rPr lang="fr-FR" sz="2200" dirty="0" smtClean="0"/>
              <a:t>du </a:t>
            </a:r>
            <a:r>
              <a:rPr lang="fr-FR" sz="2200" dirty="0" smtClean="0"/>
              <a:t>07/06/2018</a:t>
            </a:r>
            <a:endParaRPr lang="fr-FR" sz="2200" dirty="0" smtClean="0"/>
          </a:p>
          <a:p>
            <a:r>
              <a:rPr lang="fr-FR" sz="2200" dirty="0" smtClean="0"/>
              <a:t>Moteur Th-BCE : version 7.5.0.3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Chaudière gaz à accumulation hybride</a:t>
            </a:r>
            <a:br>
              <a:rPr lang="fr-FR" dirty="0" smtClean="0"/>
            </a:br>
            <a:r>
              <a:rPr lang="fr-FR" dirty="0" smtClean="0"/>
              <a:t>CHAFFOTEAUX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6025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20652"/>
            <a:ext cx="4486275" cy="280987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n°5 : Ajouter un composant stockage électrique 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268760"/>
            <a:ext cx="5095238" cy="1428571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959128"/>
            <a:ext cx="5162550" cy="48730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17" name="Virage 16"/>
          <p:cNvSpPr/>
          <p:nvPr/>
        </p:nvSpPr>
        <p:spPr>
          <a:xfrm rot="5400000" flipV="1">
            <a:off x="2962501" y="1726135"/>
            <a:ext cx="864096" cy="1533525"/>
          </a:xfrm>
          <a:prstGeom prst="bentArrow">
            <a:avLst>
              <a:gd name="adj1" fmla="val 10976"/>
              <a:gd name="adj2" fmla="val 18805"/>
              <a:gd name="adj3" fmla="val 25000"/>
              <a:gd name="adj4" fmla="val 38872"/>
            </a:avLst>
          </a:prstGeom>
          <a:solidFill>
            <a:sysClr val="window" lastClr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>
              <a:solidFill>
                <a:schemeClr val="tx1"/>
              </a:solidFill>
            </a:endParaRPr>
          </a:p>
        </p:txBody>
      </p:sp>
      <p:cxnSp>
        <p:nvCxnSpPr>
          <p:cNvPr id="9" name="Connecteur en angle 61"/>
          <p:cNvCxnSpPr>
            <a:cxnSpLocks noChangeShapeType="1"/>
          </p:cNvCxnSpPr>
          <p:nvPr/>
        </p:nvCxnSpPr>
        <p:spPr bwMode="auto">
          <a:xfrm flipV="1">
            <a:off x="4427984" y="4005064"/>
            <a:ext cx="1800200" cy="21602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940152" y="3861048"/>
            <a:ext cx="2304256" cy="261610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Puissance de la Chaudière</a:t>
            </a:r>
            <a:endParaRPr lang="fr-FR" sz="1100" dirty="0"/>
          </a:p>
        </p:txBody>
      </p:sp>
      <p:cxnSp>
        <p:nvCxnSpPr>
          <p:cNvPr id="21" name="Connecteur en angle 61"/>
          <p:cNvCxnSpPr>
            <a:cxnSpLocks noChangeShapeType="1"/>
          </p:cNvCxnSpPr>
          <p:nvPr/>
        </p:nvCxnSpPr>
        <p:spPr bwMode="auto">
          <a:xfrm flipV="1">
            <a:off x="4427984" y="5157192"/>
            <a:ext cx="1800200" cy="21602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940152" y="5013176"/>
            <a:ext cx="2304256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Chauffage permanent (particularité du Titre V)</a:t>
            </a:r>
            <a:endParaRPr lang="fr-FR" sz="11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n°6 : Focus sur la saisie des circulateurs</a:t>
            </a:r>
            <a:endParaRPr lang="fr-FR" dirty="0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660232" y="4437112"/>
            <a:ext cx="2304256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Le débit résiduel à saisir correspond à 10% du débit nominal.</a:t>
            </a:r>
            <a:endParaRPr lang="fr-FR" sz="1100" dirty="0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660232" y="3212976"/>
            <a:ext cx="2304256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Fixer la Régulation du débit à « Régulation à débit variable »</a:t>
            </a:r>
            <a:endParaRPr lang="fr-FR" sz="1100" dirty="0"/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660232" y="3789040"/>
            <a:ext cx="2304256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Le  circulateur est à vitesse variable. </a:t>
            </a:r>
            <a:endParaRPr lang="fr-FR" sz="1100" dirty="0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660232" y="2348880"/>
            <a:ext cx="2304256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Installer une sonde extérieur permet de réduire les consommations en chauffage</a:t>
            </a:r>
            <a:endParaRPr lang="fr-FR" sz="1100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2617443" cy="79057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016" y="2780928"/>
            <a:ext cx="6219826" cy="274020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cxnSp>
        <p:nvCxnSpPr>
          <p:cNvPr id="32" name="Connecteur en angle 61"/>
          <p:cNvCxnSpPr>
            <a:cxnSpLocks noChangeShapeType="1"/>
          </p:cNvCxnSpPr>
          <p:nvPr/>
        </p:nvCxnSpPr>
        <p:spPr bwMode="auto">
          <a:xfrm>
            <a:off x="5796136" y="5445224"/>
            <a:ext cx="1440160" cy="43204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6660232" y="5157192"/>
            <a:ext cx="2304256" cy="1107996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La valeur est celle du circulateur du module hydraulique. Celui de la chaudière est regroupé dans la puissance électrique des auxiliaires à Pn de la chaudière. (cf. étape N°3)</a:t>
            </a:r>
            <a:endParaRPr lang="fr-FR" sz="1100" dirty="0"/>
          </a:p>
        </p:txBody>
      </p:sp>
      <p:cxnSp>
        <p:nvCxnSpPr>
          <p:cNvPr id="24" name="Connecteur en angle 61"/>
          <p:cNvCxnSpPr>
            <a:cxnSpLocks noChangeShapeType="1"/>
            <a:endCxn id="17" idx="1"/>
          </p:cNvCxnSpPr>
          <p:nvPr/>
        </p:nvCxnSpPr>
        <p:spPr bwMode="auto">
          <a:xfrm flipV="1">
            <a:off x="5868146" y="4737194"/>
            <a:ext cx="792086" cy="49201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35" name="Connecteur en angle 61"/>
          <p:cNvCxnSpPr>
            <a:cxnSpLocks noChangeShapeType="1"/>
            <a:endCxn id="20" idx="1"/>
          </p:cNvCxnSpPr>
          <p:nvPr/>
        </p:nvCxnSpPr>
        <p:spPr bwMode="auto">
          <a:xfrm rot="5400000" flipH="1" flipV="1">
            <a:off x="5867854" y="4220798"/>
            <a:ext cx="1008692" cy="576064"/>
          </a:xfrm>
          <a:prstGeom prst="bentConnector2">
            <a:avLst/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7" name="Connecteur en angle 61"/>
          <p:cNvCxnSpPr>
            <a:cxnSpLocks noChangeShapeType="1"/>
          </p:cNvCxnSpPr>
          <p:nvPr/>
        </p:nvCxnSpPr>
        <p:spPr bwMode="auto">
          <a:xfrm flipV="1">
            <a:off x="5796136" y="3429001"/>
            <a:ext cx="936103" cy="720079"/>
          </a:xfrm>
          <a:prstGeom prst="bentConnector3">
            <a:avLst>
              <a:gd name="adj1" fmla="val -21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1" name="Connecteur en angle 61"/>
          <p:cNvCxnSpPr>
            <a:cxnSpLocks noChangeShapeType="1"/>
            <a:endCxn id="16" idx="1"/>
          </p:cNvCxnSpPr>
          <p:nvPr/>
        </p:nvCxnSpPr>
        <p:spPr bwMode="auto">
          <a:xfrm rot="5400000" flipH="1" flipV="1">
            <a:off x="5406117" y="2678941"/>
            <a:ext cx="1284094" cy="1224136"/>
          </a:xfrm>
          <a:prstGeom prst="bentConnector2">
            <a:avLst/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n°7 : Effectuer un calcul initial avec ClimaWin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39552" y="1412776"/>
            <a:ext cx="77768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/>
              <a:t>Cette étape consiste à faire un premier calcul réglementaire avec U22Win et à récupérer les résultats pour effectuer le post traitement à l'aide du format Excel du titre V.</a:t>
            </a:r>
            <a:endParaRPr lang="fr-FR" sz="11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5056923" cy="2390250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429443" y="4746898"/>
            <a:ext cx="5086350" cy="1466850"/>
            <a:chOff x="0" y="2686050"/>
            <a:chExt cx="5086350" cy="1466850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526" y="2695575"/>
              <a:ext cx="5067300" cy="1439265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686050"/>
              <a:ext cx="5086350" cy="1466850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fr-FR" sz="110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324793" y="5480323"/>
            <a:ext cx="4267200" cy="16192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/>
          </a:p>
        </p:txBody>
      </p:sp>
      <p:cxnSp>
        <p:nvCxnSpPr>
          <p:cNvPr id="28" name="Connecteur en angle 61"/>
          <p:cNvCxnSpPr>
            <a:cxnSpLocks noChangeShapeType="1"/>
          </p:cNvCxnSpPr>
          <p:nvPr/>
        </p:nvCxnSpPr>
        <p:spPr bwMode="auto">
          <a:xfrm>
            <a:off x="3851920" y="4365104"/>
            <a:ext cx="2880320" cy="8405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32" name="Rectangle 31"/>
          <p:cNvSpPr/>
          <p:nvPr/>
        </p:nvSpPr>
        <p:spPr>
          <a:xfrm>
            <a:off x="1763688" y="3068960"/>
            <a:ext cx="2088232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372200" y="4149080"/>
            <a:ext cx="2304256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Imprimer ces valeurs.</a:t>
            </a:r>
          </a:p>
          <a:p>
            <a:pPr>
              <a:defRPr/>
            </a:pPr>
            <a:r>
              <a:rPr lang="fr-FR" sz="1100" dirty="0" smtClean="0"/>
              <a:t>Il faudra les saisir dans le format Excel du titre V à l'étape N°8</a:t>
            </a:r>
            <a:endParaRPr lang="fr-FR" sz="1100" dirty="0"/>
          </a:p>
        </p:txBody>
      </p:sp>
      <p:cxnSp>
        <p:nvCxnSpPr>
          <p:cNvPr id="34" name="Connecteur en angle 61"/>
          <p:cNvCxnSpPr>
            <a:cxnSpLocks noChangeShapeType="1"/>
            <a:endCxn id="20" idx="2"/>
          </p:cNvCxnSpPr>
          <p:nvPr/>
        </p:nvCxnSpPr>
        <p:spPr bwMode="auto">
          <a:xfrm flipV="1">
            <a:off x="5580112" y="4749244"/>
            <a:ext cx="1944216" cy="839996"/>
          </a:xfrm>
          <a:prstGeom prst="bentConnector2">
            <a:avLst/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2262014"/>
            <a:ext cx="6467426" cy="430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1484784"/>
            <a:ext cx="507822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2051720" y="0"/>
            <a:ext cx="6793200" cy="1270800"/>
          </a:xfrm>
        </p:spPr>
        <p:txBody>
          <a:bodyPr/>
          <a:lstStyle/>
          <a:p>
            <a:r>
              <a:rPr lang="fr-FR" dirty="0" smtClean="0"/>
              <a:t>Etape n°8 : Effectuer le post traitement avec le fichier Excel du titre V  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39552" y="980728"/>
            <a:ext cx="258596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 smtClean="0"/>
              <a:t>Télécharger le format Excel du titre V :</a:t>
            </a:r>
            <a:endParaRPr lang="fr-FR" sz="1100" dirty="0"/>
          </a:p>
        </p:txBody>
      </p:sp>
      <p:sp>
        <p:nvSpPr>
          <p:cNvPr id="14" name="Ellipse 13"/>
          <p:cNvSpPr/>
          <p:nvPr/>
        </p:nvSpPr>
        <p:spPr>
          <a:xfrm>
            <a:off x="4491446" y="4924076"/>
            <a:ext cx="720080" cy="119062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/>
          </a:p>
        </p:txBody>
      </p:sp>
      <p:sp>
        <p:nvSpPr>
          <p:cNvPr id="15" name="Ellipse 14"/>
          <p:cNvSpPr/>
          <p:nvPr/>
        </p:nvSpPr>
        <p:spPr>
          <a:xfrm>
            <a:off x="3534610" y="6148212"/>
            <a:ext cx="609600" cy="50405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7020272" y="2420888"/>
            <a:ext cx="1368152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Compléter les cellules bleues par les valeurs du projet</a:t>
            </a:r>
            <a:endParaRPr lang="fr-FR" sz="1100" dirty="0"/>
          </a:p>
        </p:txBody>
      </p:sp>
      <p:cxnSp>
        <p:nvCxnSpPr>
          <p:cNvPr id="19" name="Connecteur en angle 61"/>
          <p:cNvCxnSpPr>
            <a:cxnSpLocks noChangeShapeType="1"/>
          </p:cNvCxnSpPr>
          <p:nvPr/>
        </p:nvCxnSpPr>
        <p:spPr bwMode="auto">
          <a:xfrm>
            <a:off x="5004048" y="5517232"/>
            <a:ext cx="2520280" cy="21602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020272" y="5589240"/>
            <a:ext cx="1368152" cy="261610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Voir page suivante</a:t>
            </a:r>
            <a:endParaRPr lang="fr-FR" sz="1100" dirty="0"/>
          </a:p>
        </p:txBody>
      </p:sp>
      <p:cxnSp>
        <p:nvCxnSpPr>
          <p:cNvPr id="22" name="Connecteur en angle 61"/>
          <p:cNvCxnSpPr>
            <a:cxnSpLocks noChangeShapeType="1"/>
          </p:cNvCxnSpPr>
          <p:nvPr/>
        </p:nvCxnSpPr>
        <p:spPr bwMode="auto">
          <a:xfrm flipV="1">
            <a:off x="5940152" y="4365104"/>
            <a:ext cx="1512168" cy="50405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7020272" y="3717032"/>
            <a:ext cx="1800200" cy="1107996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Dans "Natures des valeurs" sélectionner "Par défaut" pour les températures 20°C et 2°C.</a:t>
            </a:r>
          </a:p>
          <a:p>
            <a:pPr>
              <a:defRPr/>
            </a:pPr>
            <a:r>
              <a:rPr lang="fr-FR" sz="1100" dirty="0" smtClean="0"/>
              <a:t>Certifiée pour 7 °C.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67544" y="1238216"/>
            <a:ext cx="84249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hlinkClick r:id="rId4"/>
              </a:rPr>
              <a:t>https://www.rt-batiment.fr/batiments-neufs/reglementation-thermique-2012/titre-v-etude-des-cas-particuliers.html</a:t>
            </a:r>
            <a:endParaRPr lang="fr-FR" sz="1200" dirty="0"/>
          </a:p>
        </p:txBody>
      </p:sp>
      <p:sp>
        <p:nvSpPr>
          <p:cNvPr id="24" name="ZoneTexte 23"/>
          <p:cNvSpPr txBox="1"/>
          <p:nvPr/>
        </p:nvSpPr>
        <p:spPr>
          <a:xfrm>
            <a:off x="3610258" y="6172727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dirty="0" smtClean="0"/>
              <a:t>97.39%</a:t>
            </a:r>
            <a:endParaRPr lang="fr-FR" sz="700" dirty="0"/>
          </a:p>
        </p:txBody>
      </p:sp>
      <p:sp>
        <p:nvSpPr>
          <p:cNvPr id="25" name="ZoneTexte 24"/>
          <p:cNvSpPr txBox="1"/>
          <p:nvPr/>
        </p:nvSpPr>
        <p:spPr>
          <a:xfrm>
            <a:off x="3610258" y="6283682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dirty="0" smtClean="0"/>
              <a:t>17.97</a:t>
            </a:r>
            <a:endParaRPr lang="fr-FR" sz="7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0808" y="2718445"/>
            <a:ext cx="11239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/>
          <a:srcRect r="2693"/>
          <a:stretch>
            <a:fillRect/>
          </a:stretch>
        </p:blipFill>
        <p:spPr bwMode="auto">
          <a:xfrm>
            <a:off x="107504" y="3717032"/>
            <a:ext cx="8748464" cy="262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980728"/>
            <a:ext cx="34385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14</a:t>
            </a:fld>
            <a:endParaRPr lang="fr-FR"/>
          </a:p>
        </p:txBody>
      </p:sp>
      <p:cxnSp>
        <p:nvCxnSpPr>
          <p:cNvPr id="16" name="Connecteur en angle 61"/>
          <p:cNvCxnSpPr>
            <a:cxnSpLocks noChangeShapeType="1"/>
          </p:cNvCxnSpPr>
          <p:nvPr/>
        </p:nvCxnSpPr>
        <p:spPr bwMode="auto">
          <a:xfrm flipV="1">
            <a:off x="2681417" y="2060848"/>
            <a:ext cx="3330743" cy="94234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18" name="Connecteur en angle 61"/>
          <p:cNvCxnSpPr>
            <a:cxnSpLocks noChangeShapeType="1"/>
          </p:cNvCxnSpPr>
          <p:nvPr/>
        </p:nvCxnSpPr>
        <p:spPr bwMode="auto">
          <a:xfrm flipV="1">
            <a:off x="2627784" y="1124744"/>
            <a:ext cx="3402751" cy="86409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5652120" y="836712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Compléter le tableau par les valeurs correspondantes à la PAC.</a:t>
            </a:r>
            <a:endParaRPr lang="fr-FR" sz="1100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652120" y="1772816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Compléter le tableau par les valeurs  correspondantes à la Chaudière.</a:t>
            </a:r>
            <a:endParaRPr lang="fr-FR" sz="1100" dirty="0"/>
          </a:p>
        </p:txBody>
      </p:sp>
      <p:cxnSp>
        <p:nvCxnSpPr>
          <p:cNvPr id="20" name="Connecteur en angle 61"/>
          <p:cNvCxnSpPr>
            <a:cxnSpLocks noChangeShapeType="1"/>
          </p:cNvCxnSpPr>
          <p:nvPr/>
        </p:nvCxnSpPr>
        <p:spPr bwMode="auto">
          <a:xfrm rot="5400000" flipH="1" flipV="1">
            <a:off x="4653197" y="3779855"/>
            <a:ext cx="2880319" cy="131451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2" name="Connecteur en angle 61"/>
          <p:cNvCxnSpPr>
            <a:cxnSpLocks noChangeShapeType="1"/>
          </p:cNvCxnSpPr>
          <p:nvPr/>
        </p:nvCxnSpPr>
        <p:spPr bwMode="auto">
          <a:xfrm flipV="1">
            <a:off x="3203848" y="2996952"/>
            <a:ext cx="2826686" cy="151216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5652120" y="2708920"/>
            <a:ext cx="2088232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Compléter les cellules bleues du tableau par les valeurs  issues du calcul initial avec ClimaWin</a:t>
            </a:r>
            <a:endParaRPr lang="fr-FR" sz="11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852788" y="27980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97.39%</a:t>
            </a:r>
            <a:endParaRPr lang="fr-FR" sz="10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873520" y="2950582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17.97</a:t>
            </a:r>
            <a:endParaRPr lang="fr-FR"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/>
          <a:srcRect r="12699"/>
          <a:stretch>
            <a:fillRect/>
          </a:stretch>
        </p:blipFill>
        <p:spPr bwMode="auto">
          <a:xfrm>
            <a:off x="615752" y="3068960"/>
            <a:ext cx="7848872" cy="262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finale : Terminer le calcul avec ClimaWin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475656" y="1628800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/>
              <a:t>La dernière étape consiste à refaire un calcul avec le logiciel réglementaire en y incorporant les  corrections issues du post traitement du titre V</a:t>
            </a:r>
          </a:p>
          <a:p>
            <a:endParaRPr lang="fr-FR" dirty="0"/>
          </a:p>
        </p:txBody>
      </p:sp>
      <p:cxnSp>
        <p:nvCxnSpPr>
          <p:cNvPr id="12" name="Connecteur en angle 61"/>
          <p:cNvCxnSpPr>
            <a:cxnSpLocks noChangeShapeType="1"/>
          </p:cNvCxnSpPr>
          <p:nvPr/>
        </p:nvCxnSpPr>
        <p:spPr bwMode="auto">
          <a:xfrm flipV="1">
            <a:off x="4067944" y="3573016"/>
            <a:ext cx="3096344" cy="792088"/>
          </a:xfrm>
          <a:prstGeom prst="bentConnector3">
            <a:avLst>
              <a:gd name="adj1" fmla="val 45283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10" name="Connecteur en angle 61"/>
          <p:cNvCxnSpPr>
            <a:cxnSpLocks noChangeShapeType="1"/>
          </p:cNvCxnSpPr>
          <p:nvPr/>
        </p:nvCxnSpPr>
        <p:spPr bwMode="auto">
          <a:xfrm>
            <a:off x="4139952" y="3573016"/>
            <a:ext cx="2664294" cy="127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1" name="Connecteur droit 20"/>
          <p:cNvCxnSpPr/>
          <p:nvPr/>
        </p:nvCxnSpPr>
        <p:spPr>
          <a:xfrm>
            <a:off x="3347864" y="3645024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3347864" y="3573016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V="1">
            <a:off x="3347864" y="3573016"/>
            <a:ext cx="0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4211960" y="3573016"/>
            <a:ext cx="0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3347864" y="4221088"/>
            <a:ext cx="864096" cy="216024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5940152" y="2492896"/>
            <a:ext cx="2808312" cy="195438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Calculer le gain obtenu entre le calcul initial et les données de sortie pour :</a:t>
            </a:r>
          </a:p>
          <a:p>
            <a:pPr>
              <a:defRPr/>
            </a:pPr>
            <a:r>
              <a:rPr lang="fr-FR" sz="1100" dirty="0" smtClean="0"/>
              <a:t>- Consommation annuelle par poste en énergie primaire / eau chaude sanitaire</a:t>
            </a:r>
          </a:p>
          <a:p>
            <a:pPr>
              <a:defRPr/>
            </a:pPr>
            <a:r>
              <a:rPr lang="fr-FR" sz="1100" dirty="0" smtClean="0"/>
              <a:t>(ex: 31=55,5-24,5)</a:t>
            </a:r>
          </a:p>
          <a:p>
            <a:pPr>
              <a:defRPr/>
            </a:pPr>
            <a:r>
              <a:rPr lang="fr-FR" sz="1100" dirty="0" smtClean="0"/>
              <a:t>- Aepenr</a:t>
            </a:r>
          </a:p>
          <a:p>
            <a:pPr>
              <a:defRPr/>
            </a:pPr>
            <a:r>
              <a:rPr lang="fr-FR" sz="1100" dirty="0" smtClean="0"/>
              <a:t>(ex: 0=7,1-7,1)</a:t>
            </a:r>
          </a:p>
          <a:p>
            <a:pPr>
              <a:defRPr/>
            </a:pPr>
            <a:endParaRPr lang="fr-FR" sz="1100" dirty="0" smtClean="0"/>
          </a:p>
          <a:p>
            <a:pPr>
              <a:defRPr/>
            </a:pPr>
            <a:endParaRPr lang="fr-FR" sz="1100" dirty="0" smtClean="0"/>
          </a:p>
          <a:p>
            <a:pPr>
              <a:defRPr/>
            </a:pPr>
            <a:r>
              <a:rPr lang="fr-FR" sz="1100" dirty="0" smtClean="0"/>
              <a:t>Valeurs à reporter dans le module titre V dans ClimaWin</a:t>
            </a:r>
            <a:endParaRPr lang="fr-FR" sz="1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782" y="3501008"/>
            <a:ext cx="44196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588224" y="3068960"/>
            <a:ext cx="2088232" cy="1277273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La chaudière hybride à accumulation dispose de deux modes de régulation. il faut donc lui ajouter une consommation correspondant à 3% du Cep chauffage. </a:t>
            </a:r>
          </a:p>
          <a:p>
            <a:pPr>
              <a:defRPr/>
            </a:pPr>
            <a:r>
              <a:rPr lang="fr-FR" sz="1100" dirty="0" smtClean="0"/>
              <a:t>(</a:t>
            </a:r>
            <a:r>
              <a:rPr lang="fr-FR" sz="1100" dirty="0" err="1" smtClean="0"/>
              <a:t>Cf</a:t>
            </a:r>
            <a:r>
              <a:rPr lang="fr-FR" sz="1100" dirty="0" smtClean="0"/>
              <a:t> titre V)</a:t>
            </a:r>
            <a:endParaRPr lang="fr-FR" sz="1100" dirty="0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588224" y="5589240"/>
            <a:ext cx="2088232" cy="261610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Terminer le calcul</a:t>
            </a:r>
            <a:endParaRPr lang="fr-FR" sz="1100" dirty="0"/>
          </a:p>
        </p:txBody>
      </p:sp>
      <p:sp>
        <p:nvSpPr>
          <p:cNvPr id="37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979712" y="332656"/>
            <a:ext cx="6793200" cy="1270800"/>
          </a:xfrm>
        </p:spPr>
        <p:txBody>
          <a:bodyPr/>
          <a:lstStyle/>
          <a:p>
            <a:r>
              <a:rPr lang="fr-FR" dirty="0" smtClean="0"/>
              <a:t>Terminer le calcul avec ClimaWin / Ajouter un titre V</a:t>
            </a:r>
            <a:endParaRPr lang="fr-FR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224659"/>
            <a:ext cx="5281973" cy="1190388"/>
          </a:xfrm>
          <a:prstGeom prst="rect">
            <a:avLst/>
          </a:prstGeom>
        </p:spPr>
      </p:pic>
      <p:grpSp>
        <p:nvGrpSpPr>
          <p:cNvPr id="23" name="Groupe 22"/>
          <p:cNvGrpSpPr/>
          <p:nvPr/>
        </p:nvGrpSpPr>
        <p:grpSpPr>
          <a:xfrm>
            <a:off x="448495" y="1443609"/>
            <a:ext cx="3019424" cy="666750"/>
            <a:chOff x="0" y="0"/>
            <a:chExt cx="3238500" cy="857250"/>
          </a:xfrm>
        </p:grpSpPr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049" y="0"/>
              <a:ext cx="3200400" cy="828244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0" y="0"/>
              <a:ext cx="3238500" cy="857250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fr-FR" sz="1100"/>
            </a:p>
          </p:txBody>
        </p:sp>
      </p:grpSp>
      <p:sp>
        <p:nvSpPr>
          <p:cNvPr id="25" name="Virage 24"/>
          <p:cNvSpPr/>
          <p:nvPr/>
        </p:nvSpPr>
        <p:spPr>
          <a:xfrm rot="5400000">
            <a:off x="2043929" y="1791276"/>
            <a:ext cx="838201" cy="485774"/>
          </a:xfrm>
          <a:prstGeom prst="bentArrow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>
              <a:solidFill>
                <a:schemeClr val="tx1"/>
              </a:solidFill>
            </a:endParaRPr>
          </a:p>
        </p:txBody>
      </p:sp>
      <p:cxnSp>
        <p:nvCxnSpPr>
          <p:cNvPr id="24" name="Connecteur en angle 61"/>
          <p:cNvCxnSpPr>
            <a:cxnSpLocks noChangeShapeType="1"/>
          </p:cNvCxnSpPr>
          <p:nvPr/>
        </p:nvCxnSpPr>
        <p:spPr bwMode="auto">
          <a:xfrm flipV="1">
            <a:off x="3779912" y="4909418"/>
            <a:ext cx="3024336" cy="21602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32" name="Connecteur en angle 61"/>
          <p:cNvCxnSpPr>
            <a:cxnSpLocks noChangeShapeType="1"/>
          </p:cNvCxnSpPr>
          <p:nvPr/>
        </p:nvCxnSpPr>
        <p:spPr bwMode="auto">
          <a:xfrm>
            <a:off x="3779912" y="4612878"/>
            <a:ext cx="3024336" cy="12700"/>
          </a:xfrm>
          <a:prstGeom prst="bentConnector3">
            <a:avLst>
              <a:gd name="adj1" fmla="val 119918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35" name="Connecteur en angle 61"/>
          <p:cNvCxnSpPr>
            <a:cxnSpLocks noChangeShapeType="1"/>
          </p:cNvCxnSpPr>
          <p:nvPr/>
        </p:nvCxnSpPr>
        <p:spPr bwMode="auto">
          <a:xfrm flipV="1">
            <a:off x="3779912" y="3597558"/>
            <a:ext cx="2808312" cy="59813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19" name="Connecteur en angle 61"/>
          <p:cNvCxnSpPr>
            <a:cxnSpLocks noChangeShapeType="1"/>
            <a:endCxn id="18" idx="1"/>
          </p:cNvCxnSpPr>
          <p:nvPr/>
        </p:nvCxnSpPr>
        <p:spPr bwMode="auto">
          <a:xfrm flipV="1">
            <a:off x="2987824" y="5720045"/>
            <a:ext cx="3600400" cy="445259"/>
          </a:xfrm>
          <a:prstGeom prst="bentConnector3">
            <a:avLst>
              <a:gd name="adj1" fmla="val 77778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6588224" y="1484784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Sélectionner "Prise en compte manuelle".</a:t>
            </a:r>
          </a:p>
          <a:p>
            <a:pPr>
              <a:defRPr/>
            </a:pPr>
            <a:r>
              <a:rPr lang="fr-FR" sz="1100" dirty="0" smtClean="0"/>
              <a:t>et relancer le calcul :</a:t>
            </a:r>
            <a:endParaRPr lang="fr-FR" sz="1100" dirty="0"/>
          </a:p>
        </p:txBody>
      </p:sp>
      <p:pic>
        <p:nvPicPr>
          <p:cNvPr id="47" name="Image 4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00392" y="1772816"/>
            <a:ext cx="285714" cy="285714"/>
          </a:xfrm>
          <a:prstGeom prst="rect">
            <a:avLst/>
          </a:prstGeom>
        </p:spPr>
      </p:pic>
      <p:cxnSp>
        <p:nvCxnSpPr>
          <p:cNvPr id="48" name="Connecteur en angle 61"/>
          <p:cNvCxnSpPr>
            <a:cxnSpLocks noChangeShapeType="1"/>
            <a:endCxn id="46" idx="1"/>
          </p:cNvCxnSpPr>
          <p:nvPr/>
        </p:nvCxnSpPr>
        <p:spPr bwMode="auto">
          <a:xfrm flipV="1">
            <a:off x="4499992" y="1784866"/>
            <a:ext cx="2088232" cy="1522184"/>
          </a:xfrm>
          <a:prstGeom prst="bentConnector3">
            <a:avLst>
              <a:gd name="adj1" fmla="val 80561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588224" y="4437112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Saisir les 2 gains issus du post traitement du format Excel du titre V. (cf. page 15) </a:t>
            </a:r>
            <a:endParaRPr lang="fr-FR" sz="1100" dirty="0"/>
          </a:p>
        </p:txBody>
      </p:sp>
      <p:sp>
        <p:nvSpPr>
          <p:cNvPr id="30" name="ZoneTexte 29"/>
          <p:cNvSpPr txBox="1"/>
          <p:nvPr/>
        </p:nvSpPr>
        <p:spPr>
          <a:xfrm>
            <a:off x="3316760" y="5085184"/>
            <a:ext cx="3593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dirty="0" smtClean="0"/>
              <a:t>0.00</a:t>
            </a:r>
            <a:endParaRPr lang="fr-FR" sz="700" dirty="0"/>
          </a:p>
        </p:txBody>
      </p:sp>
      <p:sp>
        <p:nvSpPr>
          <p:cNvPr id="31" name="ZoneTexte 30"/>
          <p:cNvSpPr txBox="1"/>
          <p:nvPr/>
        </p:nvSpPr>
        <p:spPr>
          <a:xfrm>
            <a:off x="4193556" y="5085184"/>
            <a:ext cx="3593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dirty="0" smtClean="0"/>
              <a:t>7.10</a:t>
            </a:r>
            <a:endParaRPr lang="fr-FR" sz="700" dirty="0"/>
          </a:p>
        </p:txBody>
      </p:sp>
      <p:sp>
        <p:nvSpPr>
          <p:cNvPr id="33" name="ZoneTexte 32"/>
          <p:cNvSpPr txBox="1"/>
          <p:nvPr/>
        </p:nvSpPr>
        <p:spPr>
          <a:xfrm>
            <a:off x="3294906" y="4453081"/>
            <a:ext cx="4090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dirty="0" smtClean="0"/>
              <a:t>31.00</a:t>
            </a:r>
            <a:endParaRPr lang="fr-FR" sz="7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171702" y="4453081"/>
            <a:ext cx="4090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dirty="0" smtClean="0"/>
              <a:t>24.50</a:t>
            </a:r>
            <a:endParaRPr lang="fr-FR" sz="700" dirty="0"/>
          </a:p>
        </p:txBody>
      </p:sp>
      <p:sp>
        <p:nvSpPr>
          <p:cNvPr id="40" name="ZoneTexte 39"/>
          <p:cNvSpPr txBox="1"/>
          <p:nvPr/>
        </p:nvSpPr>
        <p:spPr>
          <a:xfrm>
            <a:off x="3294906" y="4149080"/>
            <a:ext cx="3593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dirty="0" smtClean="0"/>
              <a:t>1.03</a:t>
            </a:r>
            <a:endParaRPr lang="fr-FR" sz="700" dirty="0"/>
          </a:p>
        </p:txBody>
      </p:sp>
      <p:sp>
        <p:nvSpPr>
          <p:cNvPr id="41" name="ZoneTexte 40"/>
          <p:cNvSpPr txBox="1"/>
          <p:nvPr/>
        </p:nvSpPr>
        <p:spPr>
          <a:xfrm>
            <a:off x="4171702" y="4149080"/>
            <a:ext cx="4090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dirty="0" smtClean="0"/>
              <a:t>35.43</a:t>
            </a:r>
            <a:endParaRPr lang="fr-FR" sz="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Domaine d’application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23528" y="1700808"/>
            <a:ext cx="8478736" cy="308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rgbClr val="C1001F"/>
                </a:solidFill>
                <a:latin typeface="76 Helvetica BoldItalic" pitchFamily="64" charset="0"/>
              </a:rPr>
              <a:t>La modélisation de ce système est basée sur le Titre V </a:t>
            </a:r>
            <a:r>
              <a:rPr lang="fr-FR" sz="1200" dirty="0" smtClean="0">
                <a:solidFill>
                  <a:srgbClr val="C1001F"/>
                </a:solidFill>
                <a:latin typeface="76 Helvetica BoldItalic" pitchFamily="64" charset="0"/>
              </a:rPr>
              <a:t>du 13 août 2015 de la RT 2012 relatif </a:t>
            </a:r>
            <a:r>
              <a:rPr lang="fr-FR" sz="1200" dirty="0">
                <a:solidFill>
                  <a:srgbClr val="C1001F"/>
                </a:solidFill>
                <a:latin typeface="76 Helvetica BoldItalic" pitchFamily="64" charset="0"/>
              </a:rPr>
              <a:t>à la prise en compte du «Générateur Hybride» </a:t>
            </a:r>
            <a:r>
              <a:rPr lang="fr-FR" sz="1200" dirty="0" smtClean="0">
                <a:solidFill>
                  <a:srgbClr val="C1001F"/>
                </a:solidFill>
                <a:latin typeface="76 Helvetica BoldItalic" pitchFamily="64" charset="0"/>
              </a:rPr>
              <a:t>pour le chauffage et l’ECS. </a:t>
            </a:r>
            <a:r>
              <a:rPr lang="fr-FR" sz="1200" dirty="0">
                <a:solidFill>
                  <a:srgbClr val="C1001F"/>
                </a:solidFill>
                <a:latin typeface="76 Helvetica BoldItalic" pitchFamily="64" charset="0"/>
              </a:rPr>
              <a:t/>
            </a:r>
            <a:br>
              <a:rPr lang="fr-FR" sz="1200" dirty="0">
                <a:solidFill>
                  <a:srgbClr val="C1001F"/>
                </a:solidFill>
                <a:latin typeface="76 Helvetica BoldItalic" pitchFamily="64" charset="0"/>
              </a:rPr>
            </a:br>
            <a:endParaRPr lang="fr-FR" sz="1200" dirty="0">
              <a:solidFill>
                <a:srgbClr val="000000"/>
              </a:solidFill>
            </a:endParaRPr>
          </a:p>
          <a:p>
            <a:endParaRPr lang="fr-FR" sz="1200" dirty="0">
              <a:solidFill>
                <a:srgbClr val="000000"/>
              </a:solidFill>
            </a:endParaRPr>
          </a:p>
          <a:p>
            <a:r>
              <a:rPr lang="fr-FR" sz="1200" dirty="0">
                <a:solidFill>
                  <a:srgbClr val="000000"/>
                </a:solidFill>
              </a:rPr>
              <a:t>Le titre V s</a:t>
            </a:r>
            <a:r>
              <a:rPr lang="ja-JP" altLang="fr-FR" sz="1200" dirty="0">
                <a:solidFill>
                  <a:srgbClr val="000000"/>
                </a:solidFill>
              </a:rPr>
              <a:t>’</a:t>
            </a:r>
            <a:r>
              <a:rPr lang="fr-FR" altLang="ja-JP" sz="1200" dirty="0">
                <a:solidFill>
                  <a:srgbClr val="000000"/>
                </a:solidFill>
              </a:rPr>
              <a:t>applique uniquement aux </a:t>
            </a:r>
            <a:r>
              <a:rPr lang="fr-FR" altLang="ja-JP" sz="1200" dirty="0">
                <a:solidFill>
                  <a:srgbClr val="000000"/>
                </a:solidFill>
                <a:latin typeface="75 Helvetica Bold" pitchFamily="28" charset="0"/>
              </a:rPr>
              <a:t>maisons individuelles</a:t>
            </a:r>
            <a:r>
              <a:rPr lang="fr-FR" altLang="ja-JP" sz="1200" dirty="0">
                <a:solidFill>
                  <a:srgbClr val="000000"/>
                </a:solidFill>
              </a:rPr>
              <a:t> ou </a:t>
            </a:r>
            <a:r>
              <a:rPr lang="fr-FR" altLang="ja-JP" sz="1200" dirty="0">
                <a:solidFill>
                  <a:srgbClr val="000000"/>
                </a:solidFill>
                <a:latin typeface="75 Helvetica Bold" pitchFamily="28" charset="0"/>
              </a:rPr>
              <a:t>accolées</a:t>
            </a:r>
            <a:r>
              <a:rPr lang="fr-FR" altLang="ja-JP" sz="1200" dirty="0">
                <a:solidFill>
                  <a:srgbClr val="000000"/>
                </a:solidFill>
              </a:rPr>
              <a:t> soumises aux exigences de l</a:t>
            </a:r>
            <a:r>
              <a:rPr lang="ja-JP" altLang="fr-FR" sz="1200" dirty="0">
                <a:solidFill>
                  <a:srgbClr val="000000"/>
                </a:solidFill>
              </a:rPr>
              <a:t>’</a:t>
            </a:r>
            <a:r>
              <a:rPr lang="fr-FR" altLang="ja-JP" sz="1200" dirty="0">
                <a:solidFill>
                  <a:srgbClr val="000000"/>
                </a:solidFill>
              </a:rPr>
              <a:t>arrêté du 26 octobre 2010. </a:t>
            </a:r>
            <a:r>
              <a:rPr lang="fr-FR" altLang="ja-JP" sz="1200" dirty="0" smtClean="0">
                <a:solidFill>
                  <a:srgbClr val="000000"/>
                </a:solidFill>
              </a:rPr>
              <a:t>Il </a:t>
            </a:r>
            <a:r>
              <a:rPr lang="fr-FR" altLang="ja-JP" sz="1200" dirty="0">
                <a:solidFill>
                  <a:srgbClr val="000000"/>
                </a:solidFill>
              </a:rPr>
              <a:t>ne s</a:t>
            </a:r>
            <a:r>
              <a:rPr lang="ja-JP" altLang="fr-FR" sz="1200" dirty="0">
                <a:solidFill>
                  <a:srgbClr val="000000"/>
                </a:solidFill>
              </a:rPr>
              <a:t>’</a:t>
            </a:r>
            <a:r>
              <a:rPr lang="fr-FR" altLang="ja-JP" sz="1200" dirty="0">
                <a:solidFill>
                  <a:srgbClr val="000000"/>
                </a:solidFill>
              </a:rPr>
              <a:t>applique qu</a:t>
            </a:r>
            <a:r>
              <a:rPr lang="ja-JP" altLang="fr-FR" sz="1200" dirty="0">
                <a:solidFill>
                  <a:srgbClr val="000000"/>
                </a:solidFill>
                <a:latin typeface="75 Helvetica Bold" pitchFamily="28" charset="0"/>
              </a:rPr>
              <a:t>’</a:t>
            </a:r>
            <a:r>
              <a:rPr lang="fr-FR" altLang="ja-JP" sz="1200" dirty="0">
                <a:solidFill>
                  <a:srgbClr val="000000"/>
                </a:solidFill>
                <a:latin typeface="75 Helvetica Bold" pitchFamily="28" charset="0"/>
              </a:rPr>
              <a:t>aux générateurs hybrides associés à des radiateurs à eau chaude et/ou à des planchers chauffants sur vecteur eau.</a:t>
            </a:r>
            <a:endParaRPr lang="fr-FR" altLang="ja-JP" sz="1200" b="1" dirty="0">
              <a:solidFill>
                <a:srgbClr val="000000"/>
              </a:solidFill>
            </a:endParaRPr>
          </a:p>
          <a:p>
            <a:endParaRPr lang="fr-FR" sz="1200" b="1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</a:pPr>
            <a:r>
              <a:rPr lang="fr-FR" sz="1200" dirty="0">
                <a:solidFill>
                  <a:srgbClr val="000000"/>
                </a:solidFill>
              </a:rPr>
              <a:t>Il concerne les générateurs hybrides composés de </a:t>
            </a:r>
            <a:r>
              <a:rPr lang="fr-FR" sz="1200" dirty="0" smtClean="0">
                <a:solidFill>
                  <a:srgbClr val="000000"/>
                </a:solidFill>
              </a:rPr>
              <a:t>:</a:t>
            </a:r>
          </a:p>
          <a:p>
            <a:pPr>
              <a:lnSpc>
                <a:spcPct val="110000"/>
              </a:lnSpc>
            </a:pPr>
            <a:endParaRPr lang="fr-FR" sz="1200" dirty="0">
              <a:solidFill>
                <a:srgbClr val="000000"/>
              </a:solidFill>
            </a:endParaRPr>
          </a:p>
          <a:p>
            <a:pPr marL="190500" lvl="1">
              <a:lnSpc>
                <a:spcPct val="110000"/>
              </a:lnSpc>
            </a:pPr>
            <a:r>
              <a:rPr lang="fr-FR" sz="1200" dirty="0">
                <a:solidFill>
                  <a:srgbClr val="0083C4"/>
                </a:solidFill>
              </a:rPr>
              <a:t>•</a:t>
            </a:r>
            <a:r>
              <a:rPr lang="fr-FR" sz="1200" dirty="0">
                <a:solidFill>
                  <a:srgbClr val="000000"/>
                </a:solidFill>
              </a:rPr>
              <a:t> une PAC électrique A/E de puissance utile nominale inférieure à 5 kW à 7/35 ;</a:t>
            </a:r>
          </a:p>
          <a:p>
            <a:pPr marL="190500" lvl="1"/>
            <a:r>
              <a:rPr lang="fr-FR" sz="1200" dirty="0">
                <a:solidFill>
                  <a:srgbClr val="0083C4"/>
                </a:solidFill>
              </a:rPr>
              <a:t>•</a:t>
            </a:r>
            <a:r>
              <a:rPr lang="fr-FR" sz="1200" dirty="0">
                <a:solidFill>
                  <a:srgbClr val="000000"/>
                </a:solidFill>
              </a:rPr>
              <a:t> une chaudière à condensation ;</a:t>
            </a:r>
          </a:p>
          <a:p>
            <a:pPr marL="190500" lvl="1"/>
            <a:r>
              <a:rPr lang="fr-FR" sz="1200" dirty="0">
                <a:solidFill>
                  <a:srgbClr val="0083C4"/>
                </a:solidFill>
              </a:rPr>
              <a:t>•</a:t>
            </a:r>
            <a:r>
              <a:rPr lang="fr-FR" sz="1200" dirty="0">
                <a:solidFill>
                  <a:srgbClr val="000000"/>
                </a:solidFill>
              </a:rPr>
              <a:t> un système de régulation permettant une commutation entre les deux générateurs en fonction de leurs performances </a:t>
            </a:r>
            <a:r>
              <a:rPr lang="fr-FR" sz="1200" dirty="0" smtClean="0">
                <a:solidFill>
                  <a:srgbClr val="000000"/>
                </a:solidFill>
              </a:rPr>
              <a:t>en énergie </a:t>
            </a:r>
            <a:r>
              <a:rPr lang="fr-FR" sz="1200" dirty="0">
                <a:solidFill>
                  <a:srgbClr val="000000"/>
                </a:solidFill>
              </a:rPr>
              <a:t>primaire</a:t>
            </a:r>
            <a:r>
              <a:rPr lang="fr-FR" sz="1200" dirty="0" smtClean="0">
                <a:solidFill>
                  <a:srgbClr val="000000"/>
                </a:solidFill>
              </a:rPr>
              <a:t>.</a:t>
            </a:r>
          </a:p>
          <a:p>
            <a:pPr marL="190500" lvl="1">
              <a:buFont typeface="Arial" pitchFamily="34" charset="0"/>
              <a:buChar char="•"/>
            </a:pPr>
            <a:r>
              <a:rPr lang="fr-FR" sz="1200" dirty="0">
                <a:solidFill>
                  <a:srgbClr val="0083C4"/>
                </a:solidFill>
              </a:rPr>
              <a:t> </a:t>
            </a:r>
            <a:r>
              <a:rPr lang="fr-FR" sz="1200" dirty="0">
                <a:solidFill>
                  <a:srgbClr val="000000"/>
                </a:solidFill>
              </a:rPr>
              <a:t>un ballon de chauffage d’eau chaude sanitaire inférieur à 500L.</a:t>
            </a:r>
          </a:p>
          <a:p>
            <a:pPr marL="190500" lvl="1"/>
            <a:endParaRPr lang="fr-FR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564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51520" y="908720"/>
            <a:ext cx="7934325" cy="583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>
                <a:solidFill>
                  <a:srgbClr val="000000"/>
                </a:solidFill>
              </a:rPr>
              <a:t>Le présent document décrit la saisie et la prise en compte de la chaudière </a:t>
            </a:r>
            <a:r>
              <a:rPr lang="fr-FR" sz="1100" dirty="0" smtClean="0">
                <a:solidFill>
                  <a:srgbClr val="000000"/>
                </a:solidFill>
              </a:rPr>
              <a:t>gaz à accumulation hybride de C</a:t>
            </a:r>
            <a:r>
              <a:rPr lang="fr-FR" altLang="ja-JP" sz="1100" dirty="0" smtClean="0">
                <a:solidFill>
                  <a:srgbClr val="000000"/>
                </a:solidFill>
              </a:rPr>
              <a:t>HAFFOTEAUX </a:t>
            </a:r>
            <a:r>
              <a:rPr lang="fr-FR" altLang="ja-JP" sz="1100" dirty="0">
                <a:solidFill>
                  <a:srgbClr val="000000"/>
                </a:solidFill>
              </a:rPr>
              <a:t>dans le logiciel d</a:t>
            </a:r>
            <a:r>
              <a:rPr lang="ja-JP" altLang="fr-FR" sz="1100" dirty="0">
                <a:solidFill>
                  <a:srgbClr val="000000"/>
                </a:solidFill>
              </a:rPr>
              <a:t>’</a:t>
            </a:r>
            <a:r>
              <a:rPr lang="fr-FR" altLang="ja-JP" sz="1100" dirty="0">
                <a:solidFill>
                  <a:srgbClr val="000000"/>
                </a:solidFill>
              </a:rPr>
              <a:t>application de la RT 2012 </a:t>
            </a:r>
            <a:r>
              <a:rPr lang="fr-FR" altLang="ja-JP" sz="1100" dirty="0" smtClean="0">
                <a:solidFill>
                  <a:srgbClr val="000000"/>
                </a:solidFill>
              </a:rPr>
              <a:t>ClimaWin. </a:t>
            </a:r>
            <a:r>
              <a:rPr lang="fr-FR" altLang="ja-JP" sz="1100" dirty="0">
                <a:solidFill>
                  <a:srgbClr val="000000"/>
                </a:solidFill>
              </a:rPr>
              <a:t>Seule la saisie de la «génération chauffage &amp; ECS» est décrite ; un focus spécifique sur la saisie du circulateur est également réalisé.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La chaudière </a:t>
            </a:r>
            <a:r>
              <a:rPr lang="fr-FR" sz="1100" b="1" dirty="0" smtClean="0">
                <a:solidFill>
                  <a:srgbClr val="000000"/>
                </a:solidFill>
                <a:latin typeface="75 Helvetica Bold" pitchFamily="28" charset="0"/>
              </a:rPr>
              <a:t>gaz à accumulation hybride </a:t>
            </a:r>
            <a:r>
              <a:rPr lang="fr-FR" sz="1100" dirty="0" smtClean="0">
                <a:solidFill>
                  <a:srgbClr val="000000"/>
                </a:solidFill>
              </a:rPr>
              <a:t>est </a:t>
            </a:r>
            <a:r>
              <a:rPr lang="fr-FR" sz="1100" dirty="0">
                <a:solidFill>
                  <a:srgbClr val="000000"/>
                </a:solidFill>
              </a:rPr>
              <a:t>composée des éléments suivants :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endParaRPr lang="fr-FR" sz="1100" dirty="0">
              <a:solidFill>
                <a:srgbClr val="000000"/>
              </a:solidFill>
            </a:endParaRPr>
          </a:p>
          <a:p>
            <a:endParaRPr lang="fr-FR" sz="1100" dirty="0">
              <a:solidFill>
                <a:srgbClr val="000000"/>
              </a:solidFill>
            </a:endParaRPr>
          </a:p>
          <a:p>
            <a:r>
              <a:rPr lang="fr-FR" sz="1100" dirty="0">
                <a:solidFill>
                  <a:srgbClr val="000000"/>
                </a:solidFill>
                <a:latin typeface="75 Helvetica Bold" pitchFamily="28" charset="0"/>
              </a:rPr>
              <a:t>	</a:t>
            </a:r>
          </a:p>
          <a:p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	</a:t>
            </a:r>
          </a:p>
          <a:p>
            <a:endParaRPr lang="fr-FR" sz="1100" b="1" dirty="0">
              <a:solidFill>
                <a:srgbClr val="000000"/>
              </a:solidFill>
              <a:latin typeface="75 Helvetica Bold" pitchFamily="28" charset="0"/>
            </a:endParaRPr>
          </a:p>
          <a:p>
            <a:endParaRPr lang="fr-FR" sz="1100" b="1" dirty="0">
              <a:solidFill>
                <a:srgbClr val="000000"/>
              </a:solidFill>
              <a:latin typeface="75 Helvetica Bold" pitchFamily="28" charset="0"/>
            </a:endParaRPr>
          </a:p>
          <a:p>
            <a:pPr>
              <a:spcAft>
                <a:spcPct val="30000"/>
              </a:spcAft>
            </a:pPr>
            <a:r>
              <a:rPr lang="fr-FR" sz="1100" dirty="0">
                <a:solidFill>
                  <a:srgbClr val="000000"/>
                </a:solidFill>
              </a:rPr>
              <a:t>L</a:t>
            </a:r>
            <a:r>
              <a:rPr lang="ja-JP" altLang="fr-FR" sz="1100" dirty="0">
                <a:solidFill>
                  <a:srgbClr val="000000"/>
                </a:solidFill>
              </a:rPr>
              <a:t>’</a:t>
            </a:r>
            <a:r>
              <a:rPr lang="fr-FR" altLang="ja-JP" sz="1100" dirty="0">
                <a:solidFill>
                  <a:srgbClr val="000000"/>
                </a:solidFill>
              </a:rPr>
              <a:t>ensemble du système est décrit dans </a:t>
            </a:r>
            <a:r>
              <a:rPr lang="fr-FR" altLang="ja-JP" sz="1100" dirty="0" smtClean="0">
                <a:solidFill>
                  <a:srgbClr val="000000"/>
                </a:solidFill>
              </a:rPr>
              <a:t>deux objets </a:t>
            </a:r>
            <a:r>
              <a:rPr lang="fr-FR" altLang="ja-JP" sz="1100" b="1" dirty="0">
                <a:solidFill>
                  <a:srgbClr val="000000"/>
                </a:solidFill>
                <a:latin typeface="75 Helvetica Bold" pitchFamily="28" charset="0"/>
              </a:rPr>
              <a:t>«génération»</a:t>
            </a:r>
            <a:r>
              <a:rPr lang="fr-FR" altLang="ja-JP" sz="1100" b="1" dirty="0">
                <a:solidFill>
                  <a:srgbClr val="000000"/>
                </a:solidFill>
              </a:rPr>
              <a:t> </a:t>
            </a:r>
            <a:r>
              <a:rPr lang="fr-FR" altLang="ja-JP" sz="1100" dirty="0" smtClean="0">
                <a:solidFill>
                  <a:srgbClr val="000000"/>
                </a:solidFill>
              </a:rPr>
              <a:t>(        ). L’un dédié au chauffage </a:t>
            </a:r>
          </a:p>
          <a:p>
            <a:pPr>
              <a:spcAft>
                <a:spcPct val="30000"/>
              </a:spcAft>
            </a:pPr>
            <a:r>
              <a:rPr lang="fr-FR" altLang="ja-JP" sz="1100" dirty="0">
                <a:solidFill>
                  <a:srgbClr val="000000"/>
                </a:solidFill>
              </a:rPr>
              <a:t>e</a:t>
            </a:r>
            <a:r>
              <a:rPr lang="fr-FR" altLang="ja-JP" sz="1100" dirty="0" smtClean="0">
                <a:solidFill>
                  <a:srgbClr val="000000"/>
                </a:solidFill>
              </a:rPr>
              <a:t>t l’autre à l’ECS. Ces objets contiennent les éléments suivants :</a:t>
            </a:r>
            <a:endParaRPr lang="fr-FR" altLang="ja-JP" sz="1100" dirty="0">
              <a:solidFill>
                <a:srgbClr val="000000"/>
              </a:solidFill>
            </a:endParaRP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un </a:t>
            </a:r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«générateur»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décrivant les caractéristiques </a:t>
            </a:r>
            <a:r>
              <a:rPr lang="fr-FR" sz="1100" dirty="0" smtClean="0">
                <a:solidFill>
                  <a:srgbClr val="000000"/>
                </a:solidFill>
              </a:rPr>
              <a:t>du compresseur (       </a:t>
            </a:r>
            <a:r>
              <a:rPr lang="fr-FR" sz="1100" dirty="0">
                <a:solidFill>
                  <a:srgbClr val="000000"/>
                </a:solidFill>
              </a:rPr>
              <a:t>)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un </a:t>
            </a:r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«générateur»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décrivant les caractéristiques de la chaudière gaz à condensation (       )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un </a:t>
            </a:r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«système de stockage»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décrivant les caractéristiques du ballon de stockage </a:t>
            </a:r>
            <a:r>
              <a:rPr lang="fr-FR" sz="1100" dirty="0" smtClean="0">
                <a:solidFill>
                  <a:srgbClr val="000000"/>
                </a:solidFill>
              </a:rPr>
              <a:t>(       ) </a:t>
            </a:r>
            <a:r>
              <a:rPr lang="fr-FR" sz="1100" dirty="0">
                <a:solidFill>
                  <a:srgbClr val="000000"/>
                </a:solidFill>
              </a:rPr>
              <a:t/>
            </a:r>
            <a:br>
              <a:rPr lang="fr-FR" sz="1100" dirty="0">
                <a:solidFill>
                  <a:srgbClr val="000000"/>
                </a:solidFill>
              </a:rPr>
            </a:br>
            <a:r>
              <a:rPr lang="fr-FR" sz="1100" dirty="0">
                <a:solidFill>
                  <a:srgbClr val="000000"/>
                </a:solidFill>
              </a:rPr>
              <a:t>   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pPr>
              <a:spcAft>
                <a:spcPct val="30000"/>
              </a:spcAft>
            </a:pPr>
            <a:r>
              <a:rPr lang="fr-FR" sz="1100" dirty="0">
                <a:solidFill>
                  <a:srgbClr val="000000"/>
                </a:solidFill>
              </a:rPr>
              <a:t>Les étapes de la saisie du système sont les suivantes : 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1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de l</a:t>
            </a:r>
            <a:r>
              <a:rPr lang="ja-JP" altLang="fr-FR" sz="1100" dirty="0">
                <a:solidFill>
                  <a:srgbClr val="000000"/>
                </a:solidFill>
              </a:rPr>
              <a:t>’</a:t>
            </a:r>
            <a:r>
              <a:rPr lang="fr-FR" altLang="ja-JP" sz="1100" dirty="0">
                <a:solidFill>
                  <a:srgbClr val="000000"/>
                </a:solidFill>
              </a:rPr>
              <a:t>objet génération </a:t>
            </a:r>
            <a:r>
              <a:rPr lang="fr-FR" altLang="ja-JP" sz="1100" dirty="0" smtClean="0">
                <a:solidFill>
                  <a:srgbClr val="000000"/>
                </a:solidFill>
              </a:rPr>
              <a:t>«Chauffage» </a:t>
            </a:r>
            <a:r>
              <a:rPr lang="fr-FR" altLang="ja-JP" sz="1100" dirty="0">
                <a:solidFill>
                  <a:srgbClr val="000000"/>
                </a:solidFill>
              </a:rPr>
              <a:t>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2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du générateur «PAC </a:t>
            </a:r>
            <a:r>
              <a:rPr lang="fr-FR" sz="1100" dirty="0" smtClean="0">
                <a:solidFill>
                  <a:srgbClr val="000000"/>
                </a:solidFill>
              </a:rPr>
              <a:t>fonction chauffage» </a:t>
            </a:r>
            <a:r>
              <a:rPr lang="fr-FR" sz="1100" dirty="0">
                <a:solidFill>
                  <a:srgbClr val="000000"/>
                </a:solidFill>
              </a:rPr>
              <a:t>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3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du générateur «Chaudière gaz à condensation»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4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: </a:t>
            </a:r>
            <a:r>
              <a:rPr lang="fr-FR" sz="1100" dirty="0" smtClean="0">
                <a:solidFill>
                  <a:srgbClr val="000000"/>
                </a:solidFill>
              </a:rPr>
              <a:t>création de l’objet génération « ECS initiale » </a:t>
            </a:r>
            <a:r>
              <a:rPr lang="fr-FR" altLang="ja-JP" sz="1100" dirty="0" smtClean="0">
                <a:solidFill>
                  <a:srgbClr val="000000"/>
                </a:solidFill>
              </a:rPr>
              <a:t>;</a:t>
            </a:r>
            <a:endParaRPr lang="fr-FR" altLang="ja-JP" sz="1100" dirty="0">
              <a:solidFill>
                <a:srgbClr val="000000"/>
              </a:solidFill>
            </a:endParaRP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 smtClean="0">
                <a:solidFill>
                  <a:srgbClr val="000000"/>
                </a:solidFill>
              </a:rPr>
              <a:t>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étape 5 :</a:t>
            </a:r>
            <a:r>
              <a:rPr lang="fr-FR" sz="1100" b="1" dirty="0" smtClean="0">
                <a:solidFill>
                  <a:srgbClr val="000000"/>
                </a:solidFill>
              </a:rPr>
              <a:t> </a:t>
            </a:r>
            <a:r>
              <a:rPr lang="fr-FR" sz="1100" dirty="0" smtClean="0">
                <a:solidFill>
                  <a:srgbClr val="000000"/>
                </a:solidFill>
              </a:rPr>
              <a:t>ajouter un stockage électrique ;</a:t>
            </a: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6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: </a:t>
            </a:r>
            <a:r>
              <a:rPr lang="fr-FR" sz="1100" dirty="0" smtClean="0">
                <a:solidFill>
                  <a:srgbClr val="000000"/>
                </a:solidFill>
              </a:rPr>
              <a:t>focus saisie des circulateurs ;</a:t>
            </a:r>
            <a:endParaRPr lang="fr-FR" altLang="ja-JP" sz="1100" dirty="0">
              <a:solidFill>
                <a:srgbClr val="000000"/>
              </a:solidFill>
            </a:endParaRP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7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 smtClean="0">
                <a:solidFill>
                  <a:srgbClr val="000000"/>
                </a:solidFill>
              </a:rPr>
              <a:t>effectuer un calcul initial avec ClimaWin ;</a:t>
            </a: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8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: </a:t>
            </a:r>
            <a:r>
              <a:rPr lang="fr-FR" sz="1100" dirty="0" smtClean="0">
                <a:solidFill>
                  <a:srgbClr val="000000"/>
                </a:solidFill>
              </a:rPr>
              <a:t>effectuer le post traitement avec le format Excel du titre V ;</a:t>
            </a:r>
            <a:endParaRPr lang="fr-FR" altLang="ja-JP" sz="1100" dirty="0">
              <a:solidFill>
                <a:srgbClr val="000000"/>
              </a:solidFill>
            </a:endParaRP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finale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 smtClean="0">
                <a:solidFill>
                  <a:srgbClr val="000000"/>
                </a:solidFill>
              </a:rPr>
              <a:t>terminer le calcul avec ClimaWin </a:t>
            </a:r>
            <a:r>
              <a:rPr lang="fr-FR" sz="1100" dirty="0">
                <a:solidFill>
                  <a:srgbClr val="000000"/>
                </a:solidFill>
              </a:rPr>
              <a:t>;</a:t>
            </a:r>
          </a:p>
          <a:p>
            <a:pPr marL="190500" lvl="1"/>
            <a:endParaRPr lang="fr-FR" sz="1100" dirty="0">
              <a:solidFill>
                <a:srgbClr val="000000"/>
              </a:solidFill>
            </a:endParaRPr>
          </a:p>
          <a:p>
            <a:pPr marL="190500" lvl="1"/>
            <a:endParaRPr lang="fr-FR" sz="1100" dirty="0" smtClean="0">
              <a:solidFill>
                <a:srgbClr val="000000"/>
              </a:solidFill>
            </a:endParaRPr>
          </a:p>
          <a:p>
            <a:pPr marL="190500" lvl="1"/>
            <a:endParaRPr lang="fr-FR" sz="1100" dirty="0">
              <a:solidFill>
                <a:srgbClr val="000000"/>
              </a:solidFill>
            </a:endParaRPr>
          </a:p>
        </p:txBody>
      </p:sp>
      <p:graphicFrame>
        <p:nvGraphicFramePr>
          <p:cNvPr id="8" name="Group 299"/>
          <p:cNvGraphicFramePr>
            <a:graphicFrameLocks noGrp="1"/>
          </p:cNvGraphicFramePr>
          <p:nvPr/>
        </p:nvGraphicFramePr>
        <p:xfrm>
          <a:off x="107504" y="1844824"/>
          <a:ext cx="7916863" cy="777240"/>
        </p:xfrm>
        <a:graphic>
          <a:graphicData uri="http://schemas.openxmlformats.org/drawingml/2006/table">
            <a:tbl>
              <a:tblPr/>
              <a:tblGrid>
                <a:gridCol w="2514600"/>
                <a:gridCol w="5402263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Chaudière à condensation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55 Helvetica Roman" pitchFamily="64" charset="0"/>
                        <a:ea typeface="ＭＳ Ｐゴシック" pitchFamily="64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3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Chaudière gaz à condensation 18kW -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Talia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green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sys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ultra 18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Pompe à chaleur électrique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3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Pac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à compression électrique air/eau -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Arianext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M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Hybrid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40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Un système de stockage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307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Ballon avec serpentin, 180L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75 Helvetica Bold" pitchFamily="64" charset="0"/>
                        <a:ea typeface="ＭＳ Ｐゴシック" pitchFamily="64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26" name="Object 16"/>
          <p:cNvGraphicFramePr>
            <a:graphicFrameLocks noChangeAspect="1"/>
          </p:cNvGraphicFramePr>
          <p:nvPr/>
        </p:nvGraphicFramePr>
        <p:xfrm>
          <a:off x="4572000" y="2924944"/>
          <a:ext cx="184150" cy="187325"/>
        </p:xfrm>
        <a:graphic>
          <a:graphicData uri="http://schemas.openxmlformats.org/presentationml/2006/ole">
            <p:oleObj spid="_x0000_s1029" name="Document" r:id="rId3" imgW="164520" imgH="164520" progId="Word.Document.8">
              <p:embed/>
            </p:oleObj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4644008" y="3356992"/>
          <a:ext cx="184150" cy="209550"/>
        </p:xfrm>
        <a:graphic>
          <a:graphicData uri="http://schemas.openxmlformats.org/presentationml/2006/ole">
            <p:oleObj spid="_x0000_s1030" name="Document" r:id="rId4" imgW="164520" imgH="191880" progId="Word.Document.8">
              <p:embed/>
            </p:oleObj>
          </a:graphicData>
        </a:graphic>
      </p:graphicFrame>
      <p:graphicFrame>
        <p:nvGraphicFramePr>
          <p:cNvPr id="1028" name="Object 17"/>
          <p:cNvGraphicFramePr>
            <a:graphicFrameLocks noChangeAspect="1"/>
          </p:cNvGraphicFramePr>
          <p:nvPr/>
        </p:nvGraphicFramePr>
        <p:xfrm>
          <a:off x="5868144" y="3501008"/>
          <a:ext cx="184150" cy="209550"/>
        </p:xfrm>
        <a:graphic>
          <a:graphicData uri="http://schemas.openxmlformats.org/presentationml/2006/ole">
            <p:oleObj spid="_x0000_s1031" name="Document" r:id="rId5" imgW="164520" imgH="191880" progId="Word.Document.8">
              <p:embed/>
            </p:oleObj>
          </a:graphicData>
        </a:graphic>
      </p:graphicFrame>
      <p:pic>
        <p:nvPicPr>
          <p:cNvPr id="14" name="Image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4128" y="3717032"/>
            <a:ext cx="190476" cy="238095"/>
          </a:xfrm>
          <a:prstGeom prst="rect">
            <a:avLst/>
          </a:prstGeom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4077072"/>
            <a:ext cx="38671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ZoneTexte 14"/>
          <p:cNvSpPr txBox="1"/>
          <p:nvPr/>
        </p:nvSpPr>
        <p:spPr>
          <a:xfrm>
            <a:off x="6596770" y="4948795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Arianext</a:t>
            </a:r>
            <a:r>
              <a:rPr lang="fr-FR" sz="1000" dirty="0" smtClean="0"/>
              <a:t> MH 40</a:t>
            </a:r>
            <a:endParaRPr lang="fr-FR" sz="1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596770" y="5119368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Talia</a:t>
            </a:r>
            <a:r>
              <a:rPr lang="fr-FR" sz="1000" dirty="0" smtClean="0"/>
              <a:t> green </a:t>
            </a:r>
            <a:r>
              <a:rPr lang="fr-FR" sz="1000" dirty="0" err="1" smtClean="0"/>
              <a:t>sys</a:t>
            </a:r>
            <a:r>
              <a:rPr lang="fr-FR" sz="1000" dirty="0" smtClean="0"/>
              <a:t> ultra 18</a:t>
            </a:r>
            <a:endParaRPr lang="fr-FR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2026800" y="260648"/>
            <a:ext cx="7117200" cy="1270800"/>
          </a:xfrm>
        </p:spPr>
        <p:txBody>
          <a:bodyPr/>
          <a:lstStyle/>
          <a:p>
            <a:r>
              <a:rPr lang="fr-FR" dirty="0" smtClean="0"/>
              <a:t>Etape n°1 : création de l’objet génération « chaudière gaz à accumulation hybride »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2348880"/>
            <a:ext cx="5924550" cy="269839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9" name="Freeform 25"/>
          <p:cNvSpPr>
            <a:spLocks/>
          </p:cNvSpPr>
          <p:nvPr/>
        </p:nvSpPr>
        <p:spPr bwMode="auto">
          <a:xfrm flipV="1">
            <a:off x="5436096" y="2564904"/>
            <a:ext cx="2362200" cy="304800"/>
          </a:xfrm>
          <a:custGeom>
            <a:avLst/>
            <a:gdLst>
              <a:gd name="T0" fmla="*/ 2147483647 w 2069"/>
              <a:gd name="T1" fmla="*/ 2147483647 h 1126"/>
              <a:gd name="T2" fmla="*/ 2147483647 w 2069"/>
              <a:gd name="T3" fmla="*/ 2147483647 h 1126"/>
              <a:gd name="T4" fmla="*/ 2147483647 w 2069"/>
              <a:gd name="T5" fmla="*/ 2147483647 h 1126"/>
              <a:gd name="T6" fmla="*/ 2147483647 w 2069"/>
              <a:gd name="T7" fmla="*/ 0 h 1126"/>
              <a:gd name="T8" fmla="*/ 0 w 2069"/>
              <a:gd name="T9" fmla="*/ 0 h 11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"/>
              <a:gd name="T16" fmla="*/ 0 h 1126"/>
              <a:gd name="T17" fmla="*/ 2069 w 2069"/>
              <a:gd name="T18" fmla="*/ 1126 h 11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" h="1126">
                <a:moveTo>
                  <a:pt x="2069" y="1126"/>
                </a:moveTo>
                <a:lnTo>
                  <a:pt x="729" y="1126"/>
                </a:lnTo>
                <a:lnTo>
                  <a:pt x="729" y="816"/>
                </a:lnTo>
                <a:lnTo>
                  <a:pt x="729" y="0"/>
                </a:lnTo>
                <a:lnTo>
                  <a:pt x="0" y="0"/>
                </a:lnTo>
              </a:path>
            </a:pathLst>
          </a:custGeom>
          <a:noFill/>
          <a:ln w="15875" cap="flat" cmpd="sng">
            <a:solidFill>
              <a:srgbClr val="4E3073"/>
            </a:solidFill>
            <a:prstDash val="solid"/>
            <a:round/>
            <a:headEnd type="non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444208" y="2204864"/>
            <a:ext cx="2394024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fr-FR" sz="1100">
                <a:solidFill>
                  <a:schemeClr val="tx1"/>
                </a:solidFill>
              </a:rPr>
              <a:t>On sollicite les générateurs par ordre de priorité jusqu’à la limite de leur puissance utile.</a:t>
            </a:r>
            <a:endParaRPr lang="fr-FR"/>
          </a:p>
        </p:txBody>
      </p:sp>
      <p:sp>
        <p:nvSpPr>
          <p:cNvPr id="8" name="Freeform 25"/>
          <p:cNvSpPr>
            <a:spLocks/>
          </p:cNvSpPr>
          <p:nvPr/>
        </p:nvSpPr>
        <p:spPr bwMode="auto">
          <a:xfrm flipV="1">
            <a:off x="5436096" y="3429000"/>
            <a:ext cx="2362200" cy="304800"/>
          </a:xfrm>
          <a:custGeom>
            <a:avLst/>
            <a:gdLst>
              <a:gd name="T0" fmla="*/ 2147483647 w 2069"/>
              <a:gd name="T1" fmla="*/ 2147483647 h 1126"/>
              <a:gd name="T2" fmla="*/ 2147483647 w 2069"/>
              <a:gd name="T3" fmla="*/ 2147483647 h 1126"/>
              <a:gd name="T4" fmla="*/ 2147483647 w 2069"/>
              <a:gd name="T5" fmla="*/ 2147483647 h 1126"/>
              <a:gd name="T6" fmla="*/ 2147483647 w 2069"/>
              <a:gd name="T7" fmla="*/ 0 h 1126"/>
              <a:gd name="T8" fmla="*/ 0 w 2069"/>
              <a:gd name="T9" fmla="*/ 0 h 11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"/>
              <a:gd name="T16" fmla="*/ 0 h 1126"/>
              <a:gd name="T17" fmla="*/ 2069 w 2069"/>
              <a:gd name="T18" fmla="*/ 1126 h 11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" h="1126">
                <a:moveTo>
                  <a:pt x="2069" y="1126"/>
                </a:moveTo>
                <a:lnTo>
                  <a:pt x="729" y="1126"/>
                </a:lnTo>
                <a:lnTo>
                  <a:pt x="729" y="816"/>
                </a:lnTo>
                <a:lnTo>
                  <a:pt x="729" y="0"/>
                </a:lnTo>
                <a:lnTo>
                  <a:pt x="0" y="0"/>
                </a:lnTo>
              </a:path>
            </a:pathLst>
          </a:custGeom>
          <a:noFill/>
          <a:ln w="15875" cap="flat" cmpd="sng">
            <a:solidFill>
              <a:srgbClr val="4E3073"/>
            </a:solidFill>
            <a:prstDash val="solid"/>
            <a:round/>
            <a:headEnd type="non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auto">
          <a:xfrm>
            <a:off x="6444208" y="3081591"/>
            <a:ext cx="2394024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fr-FR" sz="1100" dirty="0"/>
              <a:t>Un emplacement en volume chauffé permet de </a:t>
            </a:r>
            <a:r>
              <a:rPr lang="fr-FR" sz="1100" dirty="0" smtClean="0"/>
              <a:t>réduire significativement </a:t>
            </a:r>
            <a:r>
              <a:rPr lang="fr-FR" sz="1100" dirty="0"/>
              <a:t>les </a:t>
            </a:r>
            <a:r>
              <a:rPr lang="fr-FR" sz="1100" dirty="0" smtClean="0"/>
              <a:t>consommations.</a:t>
            </a:r>
            <a:endParaRPr lang="fr-FR" sz="1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5735637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4984"/>
            <a:ext cx="5764213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n°2 : création du générateur « PAC fonction chauffage » </a:t>
            </a:r>
            <a:endParaRPr lang="fr-FR" dirty="0"/>
          </a:p>
        </p:txBody>
      </p:sp>
      <p:cxnSp>
        <p:nvCxnSpPr>
          <p:cNvPr id="14" name="Connecteur en angle 61"/>
          <p:cNvCxnSpPr>
            <a:cxnSpLocks noChangeShapeType="1"/>
          </p:cNvCxnSpPr>
          <p:nvPr/>
        </p:nvCxnSpPr>
        <p:spPr bwMode="auto">
          <a:xfrm>
            <a:off x="2411760" y="2276872"/>
            <a:ext cx="5346651" cy="681211"/>
          </a:xfrm>
          <a:prstGeom prst="bentConnector3">
            <a:avLst>
              <a:gd name="adj1" fmla="val 118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6228184" y="2636912"/>
            <a:ext cx="2628800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La PAC n’intervient que pour le chauffage dans le calcul initial.</a:t>
            </a:r>
            <a:endParaRPr lang="fr-FR" sz="1100" dirty="0"/>
          </a:p>
        </p:txBody>
      </p:sp>
      <p:sp>
        <p:nvSpPr>
          <p:cNvPr id="35" name="Rectangle 34"/>
          <p:cNvSpPr/>
          <p:nvPr/>
        </p:nvSpPr>
        <p:spPr>
          <a:xfrm>
            <a:off x="189035" y="1710333"/>
            <a:ext cx="5705475" cy="5334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/>
          </a:p>
        </p:txBody>
      </p:sp>
      <p:cxnSp>
        <p:nvCxnSpPr>
          <p:cNvPr id="10" name="Connecteur en angle 61"/>
          <p:cNvCxnSpPr>
            <a:cxnSpLocks noChangeShapeType="1"/>
          </p:cNvCxnSpPr>
          <p:nvPr/>
        </p:nvCxnSpPr>
        <p:spPr bwMode="auto">
          <a:xfrm flipV="1">
            <a:off x="4788024" y="3861048"/>
            <a:ext cx="1944216" cy="720080"/>
          </a:xfrm>
          <a:prstGeom prst="bentConnector3">
            <a:avLst>
              <a:gd name="adj1" fmla="val 65187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3" name="Text Box 33"/>
          <p:cNvSpPr txBox="1">
            <a:spLocks noChangeArrowheads="1"/>
          </p:cNvSpPr>
          <p:nvPr/>
        </p:nvSpPr>
        <p:spPr bwMode="auto">
          <a:xfrm>
            <a:off x="6228184" y="3356992"/>
            <a:ext cx="2592288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Le générateur PAC doit être en priorité 1, de façon à ce qu’il soit sollicité en premier.</a:t>
            </a:r>
            <a:endParaRPr lang="fr-FR" sz="1100" dirty="0"/>
          </a:p>
        </p:txBody>
      </p:sp>
      <p:sp>
        <p:nvSpPr>
          <p:cNvPr id="16" name="ZoneTexte 15"/>
          <p:cNvSpPr txBox="1"/>
          <p:nvPr/>
        </p:nvSpPr>
        <p:spPr>
          <a:xfrm>
            <a:off x="4139952" y="3573016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Arianext</a:t>
            </a:r>
            <a:r>
              <a:rPr lang="fr-FR" sz="1000" dirty="0" smtClean="0"/>
              <a:t> MH 40</a:t>
            </a:r>
            <a:endParaRPr lang="fr-FR" sz="1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4139952" y="4013610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Arianext</a:t>
            </a:r>
            <a:r>
              <a:rPr lang="fr-FR" sz="1000" dirty="0" smtClean="0"/>
              <a:t> MH 40</a:t>
            </a:r>
            <a:endParaRPr lang="fr-FR" sz="1000" dirty="0"/>
          </a:p>
        </p:txBody>
      </p:sp>
      <p:sp>
        <p:nvSpPr>
          <p:cNvPr id="18" name="ZoneTexte 17"/>
          <p:cNvSpPr txBox="1"/>
          <p:nvPr/>
        </p:nvSpPr>
        <p:spPr>
          <a:xfrm>
            <a:off x="432094" y="2023024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Arianext</a:t>
            </a:r>
            <a:r>
              <a:rPr lang="fr-FR" sz="1000" dirty="0" smtClean="0"/>
              <a:t> MH 40</a:t>
            </a:r>
            <a:endParaRPr lang="fr-FR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44672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763688" y="260648"/>
            <a:ext cx="7117200" cy="1270800"/>
          </a:xfrm>
        </p:spPr>
        <p:txBody>
          <a:bodyPr/>
          <a:lstStyle/>
          <a:p>
            <a:r>
              <a:rPr lang="fr-FR" dirty="0" smtClean="0"/>
              <a:t>Générateur « PAC fonction chauffage » / caractéristiques</a:t>
            </a:r>
            <a:endParaRPr lang="fr-FR" dirty="0"/>
          </a:p>
        </p:txBody>
      </p:sp>
      <p:cxnSp>
        <p:nvCxnSpPr>
          <p:cNvPr id="17" name="Connecteur en angle 61"/>
          <p:cNvCxnSpPr>
            <a:cxnSpLocks noChangeShapeType="1"/>
          </p:cNvCxnSpPr>
          <p:nvPr/>
        </p:nvCxnSpPr>
        <p:spPr bwMode="auto">
          <a:xfrm flipV="1">
            <a:off x="4427984" y="3645024"/>
            <a:ext cx="1872208" cy="50405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1" name="Connecteur en angle 61"/>
          <p:cNvCxnSpPr>
            <a:cxnSpLocks noChangeShapeType="1"/>
          </p:cNvCxnSpPr>
          <p:nvPr/>
        </p:nvCxnSpPr>
        <p:spPr bwMode="auto">
          <a:xfrm flipV="1">
            <a:off x="4283968" y="4869160"/>
            <a:ext cx="3816424" cy="64807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5652120" y="4725144"/>
            <a:ext cx="2952328" cy="1107996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Valeur issue du titre V RT 2012 ; la totalité des consommations des auxiliaires de ce générateur est regroupée au niveau de la chaudière.</a:t>
            </a:r>
          </a:p>
          <a:p>
            <a:r>
              <a:rPr lang="fr-FR" sz="1100" dirty="0" smtClean="0"/>
              <a:t>(cf. Etape N°3)</a:t>
            </a:r>
          </a:p>
          <a:p>
            <a:endParaRPr lang="fr-FR" sz="1100" dirty="0"/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084168" y="2060848"/>
            <a:ext cx="1368152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Les matrices à saisir sont sur la page suivante.</a:t>
            </a:r>
          </a:p>
          <a:p>
            <a:endParaRPr lang="fr-FR" sz="1100" dirty="0"/>
          </a:p>
        </p:txBody>
      </p:sp>
      <p:cxnSp>
        <p:nvCxnSpPr>
          <p:cNvPr id="31" name="Connecteur en angle 61"/>
          <p:cNvCxnSpPr>
            <a:cxnSpLocks noChangeShapeType="1"/>
          </p:cNvCxnSpPr>
          <p:nvPr/>
        </p:nvCxnSpPr>
        <p:spPr bwMode="auto">
          <a:xfrm flipV="1">
            <a:off x="4788024" y="2492896"/>
            <a:ext cx="1296144" cy="983432"/>
          </a:xfrm>
          <a:prstGeom prst="bentConnector3">
            <a:avLst>
              <a:gd name="adj1" fmla="val 65432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33" name="Connecteur en angle 61"/>
          <p:cNvCxnSpPr>
            <a:cxnSpLocks noChangeShapeType="1"/>
            <a:endCxn id="28" idx="1"/>
          </p:cNvCxnSpPr>
          <p:nvPr/>
        </p:nvCxnSpPr>
        <p:spPr bwMode="auto">
          <a:xfrm flipV="1">
            <a:off x="4788024" y="2445569"/>
            <a:ext cx="1296144" cy="81473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37" name="Connecteur en angle 61"/>
          <p:cNvCxnSpPr>
            <a:cxnSpLocks noChangeShapeType="1"/>
          </p:cNvCxnSpPr>
          <p:nvPr/>
        </p:nvCxnSpPr>
        <p:spPr bwMode="auto">
          <a:xfrm flipV="1">
            <a:off x="4788024" y="2132856"/>
            <a:ext cx="1296144" cy="911424"/>
          </a:xfrm>
          <a:prstGeom prst="bentConnector3">
            <a:avLst>
              <a:gd name="adj1" fmla="val 38977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20" name="ZoneTexte 43"/>
          <p:cNvSpPr txBox="1"/>
          <p:nvPr/>
        </p:nvSpPr>
        <p:spPr>
          <a:xfrm>
            <a:off x="6092714" y="2996952"/>
            <a:ext cx="2736304" cy="15240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0" i="0" u="none" strike="noStrike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température limite amont dépend de la température départ chauffage selon le tableau suivant: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987824" y="4928982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Selon projet</a:t>
            </a:r>
            <a:endParaRPr lang="fr-FR" sz="1000" dirty="0"/>
          </a:p>
        </p:txBody>
      </p:sp>
      <p:graphicFrame>
        <p:nvGraphicFramePr>
          <p:cNvPr id="23" name="Tableau 22"/>
          <p:cNvGraphicFramePr>
            <a:graphicFrameLocks noGrp="1"/>
          </p:cNvGraphicFramePr>
          <p:nvPr/>
        </p:nvGraphicFramePr>
        <p:xfrm>
          <a:off x="6130538" y="3708486"/>
          <a:ext cx="2654300" cy="762000"/>
        </p:xfrm>
        <a:graphic>
          <a:graphicData uri="http://schemas.openxmlformats.org/drawingml/2006/table">
            <a:tbl>
              <a:tblPr/>
              <a:tblGrid>
                <a:gridCol w="1346384"/>
                <a:gridCol w="326979"/>
                <a:gridCol w="326979"/>
                <a:gridCol w="326979"/>
                <a:gridCol w="326979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Plancher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Radiateur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Température départ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Température minimale amont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b="29346"/>
          <a:stretch>
            <a:fillRect/>
          </a:stretch>
        </p:blipFill>
        <p:spPr bwMode="auto">
          <a:xfrm>
            <a:off x="1403940" y="3443101"/>
            <a:ext cx="6408420" cy="1152141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 b="29347"/>
          <a:stretch>
            <a:fillRect/>
          </a:stretch>
        </p:blipFill>
        <p:spPr bwMode="auto">
          <a:xfrm>
            <a:off x="1403940" y="2227511"/>
            <a:ext cx="6408420" cy="1152124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 b="29347"/>
          <a:stretch>
            <a:fillRect/>
          </a:stretch>
        </p:blipFill>
        <p:spPr bwMode="auto">
          <a:xfrm>
            <a:off x="1403940" y="4603775"/>
            <a:ext cx="6408420" cy="1152124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Générateur « PAC fonction chauffage » / matrices </a:t>
            </a:r>
            <a:endParaRPr lang="fr-FR" dirty="0"/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5148064" y="1363415"/>
            <a:ext cx="2952328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>
                <a:solidFill>
                  <a:schemeClr val="dk1"/>
                </a:solidFill>
              </a:rPr>
              <a:t>Certificat NF PAC 414-1637 de l’</a:t>
            </a:r>
            <a:r>
              <a:rPr lang="fr-FR" sz="1100" dirty="0" err="1" smtClean="0">
                <a:solidFill>
                  <a:schemeClr val="dk1"/>
                </a:solidFill>
              </a:rPr>
              <a:t>Arianext</a:t>
            </a:r>
            <a:r>
              <a:rPr lang="fr-FR" sz="1100" dirty="0" smtClean="0">
                <a:solidFill>
                  <a:schemeClr val="dk1"/>
                </a:solidFill>
              </a:rPr>
              <a:t> M </a:t>
            </a:r>
            <a:r>
              <a:rPr lang="fr-FR" sz="1100" dirty="0" err="1" smtClean="0">
                <a:solidFill>
                  <a:schemeClr val="dk1"/>
                </a:solidFill>
              </a:rPr>
              <a:t>Flex</a:t>
            </a:r>
            <a:r>
              <a:rPr lang="fr-FR" sz="1100" dirty="0" smtClean="0">
                <a:solidFill>
                  <a:schemeClr val="dk1"/>
                </a:solidFill>
              </a:rPr>
              <a:t> , consultable sur le site </a:t>
            </a:r>
            <a:r>
              <a:rPr lang="fr-FR" sz="1100" dirty="0" smtClean="0">
                <a:solidFill>
                  <a:schemeClr val="dk1"/>
                </a:solidFill>
                <a:hlinkClick r:id="rId5"/>
              </a:rPr>
              <a:t>www.certita.org</a:t>
            </a:r>
            <a:r>
              <a:rPr lang="fr-FR" sz="1100" dirty="0" smtClean="0">
                <a:solidFill>
                  <a:schemeClr val="dk1"/>
                </a:solidFill>
              </a:rPr>
              <a:t>.</a:t>
            </a:r>
            <a:endParaRPr lang="fr-FR" sz="1100" dirty="0" smtClean="0"/>
          </a:p>
          <a:p>
            <a:endParaRPr lang="fr-FR" sz="1100" dirty="0"/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683568" y="1194137"/>
            <a:ext cx="2736304" cy="938719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Les caractéristiques des systèmes de stockage ECS sont disponibles dans la base de données EDIBATEC ou sur les sites des fabricants.</a:t>
            </a:r>
          </a:p>
          <a:p>
            <a:r>
              <a:rPr lang="fr-FR" sz="1100" dirty="0" smtClean="0">
                <a:hlinkClick r:id="rId6"/>
              </a:rPr>
              <a:t>www.edibatec.org</a:t>
            </a:r>
            <a:endParaRPr lang="fr-FR" sz="1100" dirty="0" smtClean="0"/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2411760" y="5899919"/>
            <a:ext cx="2736304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>
                <a:solidFill>
                  <a:schemeClr val="dk1"/>
                </a:solidFill>
              </a:rPr>
              <a:t>Attention, bien indiquer 1 (Certifiée) dans le tableau car ce paramètre a des conséquences sur les consommations</a:t>
            </a:r>
            <a:endParaRPr lang="fr-FR" sz="1100" dirty="0" smtClean="0"/>
          </a:p>
          <a:p>
            <a:endParaRPr lang="fr-FR" sz="1100" dirty="0"/>
          </a:p>
        </p:txBody>
      </p:sp>
      <p:cxnSp>
        <p:nvCxnSpPr>
          <p:cNvPr id="26" name="Connecteur en angle 61"/>
          <p:cNvCxnSpPr>
            <a:cxnSpLocks noChangeShapeType="1"/>
          </p:cNvCxnSpPr>
          <p:nvPr/>
        </p:nvCxnSpPr>
        <p:spPr bwMode="auto">
          <a:xfrm rot="5400000">
            <a:off x="5148064" y="5467871"/>
            <a:ext cx="936104" cy="93610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36" y="2763836"/>
            <a:ext cx="4200180" cy="3744416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006" y="1196752"/>
            <a:ext cx="55911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n°3 : Ajouter un générateur « chaudière gaz à condensation »</a:t>
            </a:r>
            <a:endParaRPr lang="fr-FR" dirty="0"/>
          </a:p>
        </p:txBody>
      </p:sp>
      <p:cxnSp>
        <p:nvCxnSpPr>
          <p:cNvPr id="30" name="Connecteur en angle 61"/>
          <p:cNvCxnSpPr>
            <a:cxnSpLocks noChangeShapeType="1"/>
          </p:cNvCxnSpPr>
          <p:nvPr/>
        </p:nvCxnSpPr>
        <p:spPr bwMode="auto">
          <a:xfrm>
            <a:off x="4860032" y="2492896"/>
            <a:ext cx="1800200" cy="93610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5436096" y="2996952"/>
            <a:ext cx="2736304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La chaudière à condensation assure  le relais quand la régulation détermine que la PAC n'est plus efficace ou suffisante</a:t>
            </a:r>
            <a:r>
              <a:rPr lang="fr-FR" sz="1100" dirty="0" smtClean="0">
                <a:solidFill>
                  <a:schemeClr val="dk1"/>
                </a:solidFill>
              </a:rPr>
              <a:t>. (priorité 2)</a:t>
            </a:r>
            <a:endParaRPr lang="fr-FR" sz="1100" dirty="0">
              <a:solidFill>
                <a:schemeClr val="dk1"/>
              </a:solidFill>
            </a:endParaRPr>
          </a:p>
        </p:txBody>
      </p:sp>
      <p:cxnSp>
        <p:nvCxnSpPr>
          <p:cNvPr id="32" name="Connecteur en angle 61"/>
          <p:cNvCxnSpPr>
            <a:cxnSpLocks noChangeShapeType="1"/>
          </p:cNvCxnSpPr>
          <p:nvPr/>
        </p:nvCxnSpPr>
        <p:spPr bwMode="auto">
          <a:xfrm flipV="1">
            <a:off x="4139952" y="4077072"/>
            <a:ext cx="1944216" cy="7200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34" name="Connecteur en angle 61"/>
          <p:cNvCxnSpPr>
            <a:cxnSpLocks noChangeShapeType="1"/>
          </p:cNvCxnSpPr>
          <p:nvPr/>
        </p:nvCxnSpPr>
        <p:spPr bwMode="auto">
          <a:xfrm flipV="1">
            <a:off x="4139952" y="4221088"/>
            <a:ext cx="1872208" cy="43204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36" name="Connecteur en angle 61"/>
          <p:cNvCxnSpPr>
            <a:cxnSpLocks noChangeShapeType="1"/>
          </p:cNvCxnSpPr>
          <p:nvPr/>
        </p:nvCxnSpPr>
        <p:spPr bwMode="auto">
          <a:xfrm flipV="1">
            <a:off x="4139952" y="5085184"/>
            <a:ext cx="1872208" cy="43204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436096" y="4509120"/>
            <a:ext cx="2736304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Cette valeur comprend la puissance électrique des auxiliaires de la chaudière et celle du circulateur asservi au fonctionnement de la chaudière</a:t>
            </a:r>
            <a:endParaRPr lang="fr-FR" sz="1100" dirty="0"/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5436096" y="4005064"/>
            <a:ext cx="2736304" cy="261610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Valeurs certifiées</a:t>
            </a:r>
            <a:endParaRPr lang="fr-FR" sz="1100" dirty="0"/>
          </a:p>
        </p:txBody>
      </p:sp>
      <p:cxnSp>
        <p:nvCxnSpPr>
          <p:cNvPr id="37" name="Connecteur en angle 61"/>
          <p:cNvCxnSpPr>
            <a:cxnSpLocks noChangeShapeType="1"/>
          </p:cNvCxnSpPr>
          <p:nvPr/>
        </p:nvCxnSpPr>
        <p:spPr bwMode="auto">
          <a:xfrm>
            <a:off x="4139952" y="5733256"/>
            <a:ext cx="1872208" cy="57606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5436096" y="5517232"/>
            <a:ext cx="2736304" cy="938719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>
                <a:solidFill>
                  <a:schemeClr val="dk1"/>
                </a:solidFill>
              </a:rPr>
              <a:t>La puissance électrique de veille à saisir dans la partie chaudière est la puissance de veille du générateur hybride à charge nulle dans son</a:t>
            </a:r>
          </a:p>
          <a:p>
            <a:r>
              <a:rPr lang="fr-FR" sz="1100" dirty="0" smtClean="0">
                <a:solidFill>
                  <a:schemeClr val="dk1"/>
                </a:solidFill>
              </a:rPr>
              <a:t>ensemble (PAC + chaudière).</a:t>
            </a:r>
            <a:endParaRPr lang="fr-FR" sz="1100" dirty="0"/>
          </a:p>
        </p:txBody>
      </p:sp>
      <p:cxnSp>
        <p:nvCxnSpPr>
          <p:cNvPr id="22" name="Connecteur en angle 61"/>
          <p:cNvCxnSpPr>
            <a:cxnSpLocks noChangeShapeType="1"/>
          </p:cNvCxnSpPr>
          <p:nvPr/>
        </p:nvCxnSpPr>
        <p:spPr bwMode="auto">
          <a:xfrm>
            <a:off x="5364088" y="1844824"/>
            <a:ext cx="2016224" cy="127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6012160" y="1556792"/>
            <a:ext cx="2736304" cy="938719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>
                <a:solidFill>
                  <a:schemeClr val="dk1"/>
                </a:solidFill>
              </a:rPr>
              <a:t>Toutes les caractéristiques de performances des générateurs sont disponibles sur le site du fabricant, ou sur la base de donnée EDIBATEC.</a:t>
            </a:r>
          </a:p>
          <a:p>
            <a:r>
              <a:rPr lang="fr-FR" sz="1100" dirty="0" smtClean="0">
                <a:solidFill>
                  <a:schemeClr val="dk1"/>
                </a:solidFill>
                <a:hlinkClick r:id="rId4"/>
              </a:rPr>
              <a:t>www.edibatec.org</a:t>
            </a:r>
            <a:endParaRPr lang="fr-FR" sz="1100" dirty="0"/>
          </a:p>
        </p:txBody>
      </p:sp>
      <p:sp>
        <p:nvSpPr>
          <p:cNvPr id="23" name="ZoneTexte 22"/>
          <p:cNvSpPr txBox="1"/>
          <p:nvPr/>
        </p:nvSpPr>
        <p:spPr>
          <a:xfrm>
            <a:off x="4016668" y="1484784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Talia</a:t>
            </a:r>
            <a:r>
              <a:rPr lang="fr-FR" sz="1000" dirty="0" smtClean="0"/>
              <a:t> green </a:t>
            </a:r>
            <a:r>
              <a:rPr lang="fr-FR" sz="1000" dirty="0" err="1" smtClean="0"/>
              <a:t>sys</a:t>
            </a:r>
            <a:r>
              <a:rPr lang="fr-FR" sz="1000" dirty="0" smtClean="0"/>
              <a:t> ultra 18</a:t>
            </a:r>
            <a:endParaRPr lang="fr-FR" sz="1000" dirty="0"/>
          </a:p>
        </p:txBody>
      </p:sp>
      <p:sp>
        <p:nvSpPr>
          <p:cNvPr id="24" name="ZoneTexte 23"/>
          <p:cNvSpPr txBox="1"/>
          <p:nvPr/>
        </p:nvSpPr>
        <p:spPr>
          <a:xfrm>
            <a:off x="4016668" y="1913192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Talia</a:t>
            </a:r>
            <a:r>
              <a:rPr lang="fr-FR" sz="1000" dirty="0" smtClean="0"/>
              <a:t> green </a:t>
            </a:r>
            <a:r>
              <a:rPr lang="fr-FR" sz="1000" dirty="0" err="1" smtClean="0"/>
              <a:t>sys</a:t>
            </a:r>
            <a:r>
              <a:rPr lang="fr-FR" sz="1000" dirty="0" smtClean="0"/>
              <a:t> ultra 18</a:t>
            </a:r>
            <a:endParaRPr lang="fr-FR" sz="1000" dirty="0"/>
          </a:p>
        </p:txBody>
      </p:sp>
      <p:sp>
        <p:nvSpPr>
          <p:cNvPr id="31" name="ZoneTexte 30"/>
          <p:cNvSpPr txBox="1"/>
          <p:nvPr/>
        </p:nvSpPr>
        <p:spPr>
          <a:xfrm>
            <a:off x="2339752" y="2996952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17.5 kW</a:t>
            </a:r>
            <a:endParaRPr lang="fr-FR" sz="1000" dirty="0"/>
          </a:p>
        </p:txBody>
      </p:sp>
      <p:sp>
        <p:nvSpPr>
          <p:cNvPr id="33" name="ZoneTexte 32"/>
          <p:cNvSpPr txBox="1"/>
          <p:nvPr/>
        </p:nvSpPr>
        <p:spPr>
          <a:xfrm>
            <a:off x="2339752" y="3212976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5.25 kW</a:t>
            </a:r>
            <a:endParaRPr lang="fr-FR" sz="1000" dirty="0"/>
          </a:p>
        </p:txBody>
      </p:sp>
      <p:sp>
        <p:nvSpPr>
          <p:cNvPr id="35" name="ZoneTexte 34"/>
          <p:cNvSpPr txBox="1"/>
          <p:nvPr/>
        </p:nvSpPr>
        <p:spPr>
          <a:xfrm>
            <a:off x="2339752" y="4258912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97.4 %</a:t>
            </a:r>
            <a:endParaRPr lang="fr-FR" sz="1000" dirty="0"/>
          </a:p>
        </p:txBody>
      </p:sp>
      <p:sp>
        <p:nvSpPr>
          <p:cNvPr id="38" name="ZoneTexte 37"/>
          <p:cNvSpPr txBox="1"/>
          <p:nvPr/>
        </p:nvSpPr>
        <p:spPr>
          <a:xfrm>
            <a:off x="2339752" y="4699506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109.6 %</a:t>
            </a:r>
            <a:endParaRPr lang="fr-FR" sz="1000" dirty="0"/>
          </a:p>
        </p:txBody>
      </p:sp>
      <p:sp>
        <p:nvSpPr>
          <p:cNvPr id="39" name="ZoneTexte 38"/>
          <p:cNvSpPr txBox="1"/>
          <p:nvPr/>
        </p:nvSpPr>
        <p:spPr>
          <a:xfrm>
            <a:off x="2339752" y="5157192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39 W</a:t>
            </a:r>
            <a:endParaRPr lang="fr-FR" sz="1000" dirty="0"/>
          </a:p>
        </p:txBody>
      </p:sp>
      <p:sp>
        <p:nvSpPr>
          <p:cNvPr id="40" name="ZoneTexte 39"/>
          <p:cNvSpPr txBox="1"/>
          <p:nvPr/>
        </p:nvSpPr>
        <p:spPr>
          <a:xfrm>
            <a:off x="2339752" y="5364670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40.5 W</a:t>
            </a:r>
            <a:endParaRPr lang="fr-FR" sz="1000" dirty="0"/>
          </a:p>
        </p:txBody>
      </p:sp>
      <p:sp>
        <p:nvSpPr>
          <p:cNvPr id="41" name="ZoneTexte 40"/>
          <p:cNvSpPr txBox="1"/>
          <p:nvPr/>
        </p:nvSpPr>
        <p:spPr>
          <a:xfrm>
            <a:off x="2339752" y="5572148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15.88 W</a:t>
            </a:r>
            <a:endParaRPr lang="fr-FR" sz="1000" dirty="0"/>
          </a:p>
        </p:txBody>
      </p:sp>
      <p:sp>
        <p:nvSpPr>
          <p:cNvPr id="42" name="ZoneTexte 41"/>
          <p:cNvSpPr txBox="1"/>
          <p:nvPr/>
        </p:nvSpPr>
        <p:spPr>
          <a:xfrm>
            <a:off x="2339752" y="6000556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20 °C</a:t>
            </a:r>
            <a:endParaRPr lang="fr-FR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n°4 : Création de l’objet génération « ECS initiale »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395536" y="1556792"/>
            <a:ext cx="595840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/>
              <a:t>La particularité de l’hybride « Production d’ECS accumulée avec préchauffage par la pompe à chaleur et complément par la chaudière » consiste à créer une génération ECS distincte de celle du chauffage. </a:t>
            </a:r>
          </a:p>
          <a:p>
            <a:r>
              <a:rPr lang="fr-FR" sz="1100" dirty="0" smtClean="0"/>
              <a:t>La génération ECS est alors équipée d'un ballon électrique "virtuel" ayant les mêmes caractéristiques que celles du ballon du système hybride. </a:t>
            </a:r>
          </a:p>
          <a:p>
            <a:r>
              <a:rPr lang="fr-FR" sz="1100" dirty="0" smtClean="0"/>
              <a:t>Cela permettra de faire un calcul initial afin de déterminer les consommations en ECS. Ces consommations seront reprises pour subir un post traitement.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2996952"/>
            <a:ext cx="5972175" cy="266437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cxnSp>
        <p:nvCxnSpPr>
          <p:cNvPr id="9" name="Connecteur en angle 61"/>
          <p:cNvCxnSpPr>
            <a:cxnSpLocks noChangeShapeType="1"/>
          </p:cNvCxnSpPr>
          <p:nvPr/>
        </p:nvCxnSpPr>
        <p:spPr bwMode="auto">
          <a:xfrm flipV="1">
            <a:off x="5652120" y="4077072"/>
            <a:ext cx="1584176" cy="14401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372200" y="3933056"/>
            <a:ext cx="2520280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Un emplacement en volume chauffé permet de réduire significativement les consommations.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_Cegibat">
  <a:themeElements>
    <a:clrScheme name="GRDF CEGIBAT">
      <a:dk1>
        <a:sysClr val="windowText" lastClr="000000"/>
      </a:dk1>
      <a:lt1>
        <a:srgbClr val="FFFFFF"/>
      </a:lt1>
      <a:dk2>
        <a:srgbClr val="00B1AF"/>
      </a:dk2>
      <a:lt2>
        <a:srgbClr val="71B857"/>
      </a:lt2>
      <a:accent1>
        <a:srgbClr val="009BC4"/>
      </a:accent1>
      <a:accent2>
        <a:srgbClr val="80CDE1"/>
      </a:accent2>
      <a:accent3>
        <a:srgbClr val="4CB9D6"/>
      </a:accent3>
      <a:accent4>
        <a:srgbClr val="662483"/>
      </a:accent4>
      <a:accent5>
        <a:srgbClr val="B291C1"/>
      </a:accent5>
      <a:accent6>
        <a:srgbClr val="9796A3"/>
      </a:accent6>
      <a:hlink>
        <a:srgbClr val="000000"/>
      </a:hlink>
      <a:folHlink>
        <a:srgbClr val="000000"/>
      </a:folHlink>
    </a:clrScheme>
    <a:fontScheme name="GRDF">
      <a:majorFont>
        <a:latin typeface="Avenir LT Std 65 Medium"/>
        <a:ea typeface=""/>
        <a:cs typeface=""/>
      </a:majorFont>
      <a:minorFont>
        <a:latin typeface="Avenir LT Std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PowerPoint_Cegibat</Template>
  <TotalTime>1291</TotalTime>
  <Words>1006</Words>
  <Application>Microsoft Office PowerPoint</Application>
  <PresentationFormat>Affichage à l'écran (4:3)</PresentationFormat>
  <Paragraphs>191</Paragraphs>
  <Slides>16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PowerPoint_Cegibat</vt:lpstr>
      <vt:lpstr>Document</vt:lpstr>
      <vt:lpstr>Chaudière gaz à accumulation hybride CHAFFOTEAUX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</vt:vector>
  </TitlesOfParts>
  <Manager>CEGIBAT</Manager>
  <Company>GDF SUEZ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Chaudière TALIA HYBRID FLEX CHAFFOTEAUX</dc:title>
  <dc:subject>CEGIBAT</dc:subject>
  <dc:creator>VX5306</dc:creator>
  <cp:lastModifiedBy>caroline.saller</cp:lastModifiedBy>
  <cp:revision>95</cp:revision>
  <dcterms:created xsi:type="dcterms:W3CDTF">2016-07-05T11:13:36Z</dcterms:created>
  <dcterms:modified xsi:type="dcterms:W3CDTF">2018-10-10T14:26:18Z</dcterms:modified>
</cp:coreProperties>
</file>