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97" r:id="rId2"/>
    <p:sldId id="279" r:id="rId3"/>
    <p:sldId id="29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1275">
          <p15:clr>
            <a:srgbClr val="A4A3A4"/>
          </p15:clr>
        </p15:guide>
        <p15:guide id="4" orient="horz" pos="4224">
          <p15:clr>
            <a:srgbClr val="A4A3A4"/>
          </p15:clr>
        </p15:guide>
        <p15:guide id="5" orient="horz" pos="459">
          <p15:clr>
            <a:srgbClr val="A4A3A4"/>
          </p15:clr>
        </p15:guide>
        <p15:guide id="6" orient="horz" pos="255">
          <p15:clr>
            <a:srgbClr val="A4A3A4"/>
          </p15:clr>
        </p15:guide>
        <p15:guide id="7" orient="horz" pos="1253">
          <p15:clr>
            <a:srgbClr val="A4A3A4"/>
          </p15:clr>
        </p15:guide>
        <p15:guide id="8" orient="horz" pos="981">
          <p15:clr>
            <a:srgbClr val="A4A3A4"/>
          </p15:clr>
        </p15:guide>
        <p15:guide id="9" orient="horz" pos="1003">
          <p15:clr>
            <a:srgbClr val="A4A3A4"/>
          </p15:clr>
        </p15:guide>
        <p15:guide id="10" pos="2880">
          <p15:clr>
            <a:srgbClr val="A4A3A4"/>
          </p15:clr>
        </p15:guide>
        <p15:guide id="11" pos="1111">
          <p15:clr>
            <a:srgbClr val="A4A3A4"/>
          </p15:clr>
        </p15:guide>
        <p15:guide id="12" pos="5193">
          <p15:clr>
            <a:srgbClr val="A4A3A4"/>
          </p15:clr>
        </p15:guide>
        <p15:guide id="13" pos="839">
          <p15:clr>
            <a:srgbClr val="A4A3A4"/>
          </p15:clr>
        </p15:guide>
        <p15:guide id="14" pos="5556">
          <p15:clr>
            <a:srgbClr val="A4A3A4"/>
          </p15:clr>
        </p15:guide>
        <p15:guide id="15" pos="1565">
          <p15:clr>
            <a:srgbClr val="A4A3A4"/>
          </p15:clr>
        </p15:guide>
        <p15:guide id="16" pos="1882">
          <p15:clr>
            <a:srgbClr val="A4A3A4"/>
          </p15:clr>
        </p15:guide>
        <p15:guide id="17" pos="998">
          <p15:clr>
            <a:srgbClr val="A4A3A4"/>
          </p15:clr>
        </p15:guide>
        <p15:guide id="18" pos="1406">
          <p15:clr>
            <a:srgbClr val="A4A3A4"/>
          </p15:clr>
        </p15:guide>
        <p15:guide id="19" pos="725">
          <p15:clr>
            <a:srgbClr val="A4A3A4"/>
          </p15:clr>
        </p15:guide>
        <p15:guide id="20" pos="748">
          <p15:clr>
            <a:srgbClr val="A4A3A4"/>
          </p15:clr>
        </p15:guide>
        <p15:guide id="21" pos="5284">
          <p15:clr>
            <a:srgbClr val="A4A3A4"/>
          </p15:clr>
        </p15:guide>
        <p15:guide id="22" pos="1202">
          <p15:clr>
            <a:srgbClr val="A4A3A4"/>
          </p15:clr>
        </p15:guide>
        <p15:guide id="23" pos="862">
          <p15:clr>
            <a:srgbClr val="A4A3A4"/>
          </p15:clr>
        </p15:guide>
        <p15:guide id="24" pos="1277">
          <p15:clr>
            <a:srgbClr val="A4A3A4"/>
          </p15:clr>
        </p15:guide>
        <p15:guide id="25" pos="413">
          <p15:clr>
            <a:srgbClr val="A4A3A4"/>
          </p15:clr>
        </p15:guide>
        <p15:guide id="26" pos="470">
          <p15:clr>
            <a:srgbClr val="A4A3A4"/>
          </p15:clr>
        </p15:guide>
        <p15:guide id="27" pos="3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CHEMINOU  Marie" initials="PM" lastIdx="4" clrIdx="0">
    <p:extLst>
      <p:ext uri="{19B8F6BF-5375-455C-9EA6-DF929625EA0E}">
        <p15:presenceInfo xmlns="" xmlns:p15="http://schemas.microsoft.com/office/powerpoint/2012/main" userId="S-1-5-21-2281480990-621551916-3954063807-29783" providerId="AD"/>
      </p:ext>
    </p:extLst>
  </p:cmAuthor>
  <p:cmAuthor id="2" name="Remi.Wrona" initials="RW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08" autoAdjust="0"/>
  </p:normalViewPr>
  <p:slideViewPr>
    <p:cSldViewPr showGuides="1">
      <p:cViewPr>
        <p:scale>
          <a:sx n="100" d="100"/>
          <a:sy n="100" d="100"/>
        </p:scale>
        <p:origin x="-1908" y="-222"/>
      </p:cViewPr>
      <p:guideLst>
        <p:guide orient="horz" pos="2160"/>
        <p:guide orient="horz" pos="3838"/>
        <p:guide orient="horz" pos="1275"/>
        <p:guide orient="horz" pos="4224"/>
        <p:guide orient="horz" pos="459"/>
        <p:guide orient="horz" pos="255"/>
        <p:guide orient="horz" pos="1253"/>
        <p:guide orient="horz" pos="981"/>
        <p:guide orient="horz" pos="1003"/>
        <p:guide pos="2880"/>
        <p:guide pos="1111"/>
        <p:guide pos="5193"/>
        <p:guide pos="839"/>
        <p:guide pos="5556"/>
        <p:guide pos="1565"/>
        <p:guide pos="1882"/>
        <p:guide pos="998"/>
        <p:guide pos="1406"/>
        <p:guide pos="725"/>
        <p:guide pos="748"/>
        <p:guide pos="5284"/>
        <p:guide pos="1202"/>
        <p:guide pos="862"/>
        <p:guide pos="1277"/>
        <p:guide pos="413"/>
        <p:guide pos="470"/>
        <p:guide pos="3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897C6-4B67-4483-BB5D-A568E0B22CD7}" type="datetimeFigureOut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0F1F-6F98-4732-A931-7D156E1E748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0380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imag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FE97C64-61DE-4E7F-9C8C-7D44FFD87C3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 bwMode="gray">
          <a:xfrm>
            <a:off x="1584325" y="1591200"/>
            <a:ext cx="2339975" cy="1871662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924300" y="1591200"/>
            <a:ext cx="3240088" cy="1872000"/>
          </a:xfrm>
          <a:solidFill>
            <a:schemeClr val="accent1"/>
          </a:solidFill>
        </p:spPr>
        <p:txBody>
          <a:bodyPr lIns="576000" tIns="36000" rIns="72000" bIns="36000" anchor="ctr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XX%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6" hasCustomPrompt="1"/>
          </p:nvPr>
        </p:nvSpPr>
        <p:spPr bwMode="gray">
          <a:xfrm>
            <a:off x="1584325" y="3644900"/>
            <a:ext cx="7235825" cy="2447925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1pPr>
            <a:lvl2pPr>
              <a:lnSpc>
                <a:spcPct val="100000"/>
              </a:lnSpc>
              <a:defRPr sz="1050"/>
            </a:lvl2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</p:spTree>
    <p:extLst>
      <p:ext uri="{BB962C8B-B14F-4D97-AF65-F5344CB8AC3E}">
        <p14:creationId xmlns="" xmlns:p14="http://schemas.microsoft.com/office/powerpoint/2010/main" val="275244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encart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DD84D98-8EA5-4077-9CAA-CF8D6085A95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67544" y="1592262"/>
            <a:ext cx="2124236" cy="3996978"/>
          </a:xfrm>
          <a:solidFill>
            <a:schemeClr val="accent1"/>
          </a:solidFill>
        </p:spPr>
        <p:txBody>
          <a:bodyPr lIns="216000" tIns="144000" rIns="36000" bIns="36000" anchor="t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XX%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5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2843808" y="1557338"/>
            <a:ext cx="5976342" cy="4535487"/>
          </a:xfrm>
        </p:spPr>
        <p:txBody>
          <a:bodyPr/>
          <a:lstStyle>
            <a:lvl1pPr>
              <a:spcBef>
                <a:spcPts val="1000"/>
              </a:spcBef>
              <a:spcAft>
                <a:spcPts val="300"/>
              </a:spcAft>
              <a:defRPr/>
            </a:lvl1pPr>
            <a:lvl2pPr marL="576000" indent="-108000">
              <a:spcBef>
                <a:spcPts val="60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>
                <a:latin typeface="+mj-lt"/>
              </a:defRPr>
            </a:lvl2pPr>
            <a:lvl3pPr marL="576000">
              <a:spcBef>
                <a:spcPts val="0"/>
              </a:spcBef>
              <a:spcAft>
                <a:spcPts val="0"/>
              </a:spcAft>
              <a:defRPr sz="105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="" xmlns:p14="http://schemas.microsoft.com/office/powerpoint/2010/main" val="375574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9695E54-0000-4780-9DB7-3A9BB1262BE7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4"/>
          </p:nvPr>
        </p:nvSpPr>
        <p:spPr bwMode="gray">
          <a:xfrm>
            <a:off x="1150939" y="2024063"/>
            <a:ext cx="7669212" cy="4068762"/>
          </a:xfrm>
        </p:spPr>
        <p:txBody>
          <a:bodyPr tIns="720000" bIns="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 graphique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D5FD9DE-4B38-4885-927B-78757AF221B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sz="quarter" idx="14"/>
          </p:nvPr>
        </p:nvSpPr>
        <p:spPr bwMode="gray">
          <a:xfrm>
            <a:off x="1763713" y="1989138"/>
            <a:ext cx="5437187" cy="3240087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 tableau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763713" y="5356260"/>
            <a:ext cx="252412" cy="73025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42755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1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9829" y="5356260"/>
            <a:ext cx="252412" cy="73025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158871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2</a:t>
            </a:r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995945" y="5356260"/>
            <a:ext cx="252412" cy="73025"/>
          </a:xfrm>
          <a:solidFill>
            <a:schemeClr val="accent3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74987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3</a:t>
            </a:r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112060" y="5356260"/>
            <a:ext cx="252412" cy="73025"/>
          </a:xfrm>
          <a:solidFill>
            <a:schemeClr val="accent4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9" name="Espace réservé du texte 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391102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4</a:t>
            </a:r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5" name="Image 14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3" name="Image 12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0" name="Image 9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1368425" y="1989138"/>
            <a:ext cx="7451725" cy="4103687"/>
          </a:xfrm>
        </p:spPr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  <a:p>
            <a:pPr lvl="5"/>
            <a:r>
              <a:rPr lang="fr-FR" noProof="0" dirty="0"/>
              <a:t>Texte de niveau 6</a:t>
            </a:r>
          </a:p>
        </p:txBody>
      </p:sp>
    </p:spTree>
    <p:extLst>
      <p:ext uri="{BB962C8B-B14F-4D97-AF65-F5344CB8AC3E}">
        <p14:creationId xmlns="" xmlns:p14="http://schemas.microsoft.com/office/powerpoint/2010/main" val="14503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 bwMode="gray">
          <a:xfrm>
            <a:off x="0" y="6318504"/>
            <a:ext cx="9144000" cy="539495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027238" y="286936"/>
            <a:ext cx="6792911" cy="12704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1368425" y="1989138"/>
            <a:ext cx="7451725" cy="4103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  <a:p>
            <a:pPr lvl="5"/>
            <a:r>
              <a:rPr lang="fr-FR" noProof="0" dirty="0"/>
              <a:t>Texte de niveau 6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20150" y="6705600"/>
            <a:ext cx="321821" cy="152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E840206C-2C22-4A63-8F22-F4AB98B66C96}" type="datetime1">
              <a:rPr lang="fr-FR" smtClean="0"/>
              <a:pPr/>
              <a:t>10/10/2018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763713" y="6318053"/>
            <a:ext cx="7056437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89" y="6705600"/>
            <a:ext cx="576261" cy="152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logo_texte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0"/>
            <a:ext cx="1620000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7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71" r:id="rId9"/>
    <p:sldLayoutId id="2147483672" r:id="rId10"/>
    <p:sldLayoutId id="2147483674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900" b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4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39600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6"/>
          </a:solidFill>
          <a:latin typeface="+mj-lt"/>
          <a:ea typeface="+mn-ea"/>
          <a:cs typeface="+mn-cs"/>
        </a:defRPr>
      </a:lvl5pPr>
      <a:lvl6pPr marL="1080000" indent="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50" kern="1200">
          <a:solidFill>
            <a:schemeClr val="accent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55638" y="5714396"/>
            <a:ext cx="4924474" cy="1143604"/>
          </a:xfrm>
        </p:spPr>
        <p:txBody>
          <a:bodyPr/>
          <a:lstStyle/>
          <a:p>
            <a:r>
              <a:rPr lang="fr-FR" dirty="0"/>
              <a:t>Solution YZENTIS proposée par France Air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55638" y="5104044"/>
            <a:ext cx="8092826" cy="576064"/>
          </a:xfrm>
        </p:spPr>
        <p:txBody>
          <a:bodyPr/>
          <a:lstStyle/>
          <a:p>
            <a:r>
              <a:rPr lang="fr-FR" dirty="0"/>
              <a:t>Chaudière individuelle à condensation avec émission par vecteur Air</a:t>
            </a:r>
            <a:br>
              <a:rPr lang="fr-FR" dirty="0"/>
            </a:br>
            <a:r>
              <a:rPr lang="fr-FR" altLang="ja-JP" sz="1200" dirty="0"/>
              <a:t>Fiche d</a:t>
            </a:r>
            <a:r>
              <a:rPr lang="ja-JP" altLang="fr-FR" sz="1200" dirty="0"/>
              <a:t>’</a:t>
            </a:r>
            <a:r>
              <a:rPr lang="fr-FR" altLang="ja-JP" sz="1200" dirty="0"/>
              <a:t>intégration dans le logiciel RT 2012 : </a:t>
            </a:r>
            <a:r>
              <a:rPr lang="fr-FR" altLang="ja-JP" sz="1200" dirty="0" err="1"/>
              <a:t>ClimaWin</a:t>
            </a:r>
            <a:r>
              <a:rPr lang="fr-FR" altLang="ja-JP" sz="1200" dirty="0"/>
              <a:t> de BBS </a:t>
            </a:r>
            <a:r>
              <a:rPr lang="fr-FR" altLang="ja-JP" sz="1200" dirty="0" err="1"/>
              <a:t>Slama</a:t>
            </a:r>
            <a:r>
              <a:rPr lang="fr-FR" altLang="ja-JP" sz="1200" dirty="0"/>
              <a:t> Version </a:t>
            </a:r>
            <a:r>
              <a:rPr lang="fr-FR" altLang="ja-JP" sz="1200" dirty="0" smtClean="0"/>
              <a:t>4.6.1.1 du 07/06/2018</a:t>
            </a:r>
            <a:br>
              <a:rPr lang="fr-FR" altLang="ja-JP" sz="1200" dirty="0" smtClean="0"/>
            </a:br>
            <a:r>
              <a:rPr lang="fr-FR" altLang="ja-JP" sz="1200" dirty="0" smtClean="0"/>
              <a:t>Moteur Th-BCE : version 7.5.0.3</a:t>
            </a:r>
            <a:endParaRPr lang="fr-FR" altLang="ja-JP" sz="1400" dirty="0"/>
          </a:p>
        </p:txBody>
      </p:sp>
      <p:pic>
        <p:nvPicPr>
          <p:cNvPr id="16" name="Espace réservé pour une image  15" descr="YZENTIS_ZoomGaines_HR.jpg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/>
          <a:srcRect t="13704" b="1370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Présentation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5536" y="1582738"/>
            <a:ext cx="8496943" cy="27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</a:rPr>
              <a:t>Le présent document décrit la saisie et la prise en compte de la solution de chauffage par vecteur air YZENTIS proposée par France Air d</a:t>
            </a:r>
            <a:r>
              <a:rPr lang="fr-FR" altLang="ja-JP" sz="1100" dirty="0">
                <a:solidFill>
                  <a:srgbClr val="000000"/>
                </a:solidFill>
              </a:rPr>
              <a:t>ans le logiciel d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application de la RT 2012 U22win. Seule la saisie de la «émission par vecteur air » est décrite.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La solution de chauffage par vecteur air YZENTIS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est composée des éléments suivants :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pPr>
              <a:spcAft>
                <a:spcPct val="30000"/>
              </a:spcAft>
            </a:pPr>
            <a:r>
              <a:rPr lang="fr-FR" sz="1100" dirty="0"/>
              <a:t>L’ensemble du système est décrit dans un objet « </a:t>
            </a:r>
            <a:r>
              <a:rPr lang="fr-FR" sz="1100" b="1" dirty="0"/>
              <a:t>Emission</a:t>
            </a:r>
            <a:r>
              <a:rPr lang="fr-FR" sz="1100" dirty="0"/>
              <a:t> » (        ). Durant cette étape l’émission est reliée à la génération correspondante.</a:t>
            </a:r>
            <a:endParaRPr lang="fr-FR" sz="1100" dirty="0">
              <a:solidFill>
                <a:srgbClr val="000000"/>
              </a:solidFill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Les étapes de la saisie du système sont les suivantes : 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1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émetteur chaud</a:t>
            </a:r>
            <a:r>
              <a:rPr lang="fr-FR" altLang="ja-JP" sz="1100" dirty="0">
                <a:solidFill>
                  <a:srgbClr val="000000"/>
                </a:solidFill>
              </a:rPr>
              <a:t>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2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réseau chaud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3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ventilateur.</a:t>
            </a:r>
          </a:p>
        </p:txBody>
      </p:sp>
      <p:graphicFrame>
        <p:nvGraphicFramePr>
          <p:cNvPr id="11" name="Group 299"/>
          <p:cNvGraphicFramePr>
            <a:graphicFrameLocks noGrp="1"/>
          </p:cNvGraphicFramePr>
          <p:nvPr/>
        </p:nvGraphicFramePr>
        <p:xfrm>
          <a:off x="539552" y="2420888"/>
          <a:ext cx="5856311" cy="518160"/>
        </p:xfrm>
        <a:graphic>
          <a:graphicData uri="http://schemas.openxmlformats.org/drawingml/2006/table">
            <a:tbl>
              <a:tblPr/>
              <a:tblGrid>
                <a:gridCol w="18601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961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Chaudière à condensation</a:t>
                      </a: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Tout type de générateur au gaz naturel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Emetteur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Vecteur Air </a:t>
                      </a:r>
                      <a:r>
                        <a:rPr kumimoji="0" lang="fr-FR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Yzentis</a:t>
                      </a:r>
                      <a:endParaRPr kumimoji="0" lang="fr-F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  <a:cs typeface="+mn-cs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" name="Imag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133472"/>
            <a:ext cx="223520" cy="22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/>
          <p:cNvPicPr/>
          <p:nvPr/>
        </p:nvPicPr>
        <p:blipFill>
          <a:blip r:embed="rId3" cstate="print"/>
          <a:srcRect l="1446" t="2013"/>
          <a:stretch>
            <a:fillRect/>
          </a:stretch>
        </p:blipFill>
        <p:spPr bwMode="auto">
          <a:xfrm>
            <a:off x="5580112" y="3573016"/>
            <a:ext cx="3168352" cy="2592288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Etape N°1 : Création de l’émission par vecteur air</a:t>
            </a:r>
          </a:p>
        </p:txBody>
      </p:sp>
      <p:pic>
        <p:nvPicPr>
          <p:cNvPr id="18" name="Image 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289670"/>
            <a:ext cx="55054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mage 2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5293593"/>
            <a:ext cx="55054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2"/>
          <p:cNvSpPr>
            <a:spLocks/>
          </p:cNvSpPr>
          <p:nvPr/>
        </p:nvSpPr>
        <p:spPr bwMode="auto">
          <a:xfrm>
            <a:off x="5672063" y="1735857"/>
            <a:ext cx="3220417" cy="461392"/>
          </a:xfrm>
          <a:prstGeom prst="accentBorderCallout1">
            <a:avLst>
              <a:gd name="adj1" fmla="val 21380"/>
              <a:gd name="adj2" fmla="val -1773"/>
              <a:gd name="adj3" fmla="val 123600"/>
              <a:gd name="adj4" fmla="val -56797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Cet émetteur peut être monté sur tout type de générateur au gaz naturel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.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059832" y="4238180"/>
            <a:ext cx="237626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600" b="1" dirty="0"/>
          </a:p>
          <a:p>
            <a:endParaRPr lang="fr-FR" sz="600" b="1" dirty="0"/>
          </a:p>
          <a:p>
            <a:pPr algn="ctr"/>
            <a:r>
              <a:rPr lang="fr-FR" sz="1000" dirty="0"/>
              <a:t>Selon projet</a:t>
            </a:r>
            <a:endParaRPr lang="fr-FR" sz="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987824" y="6093296"/>
            <a:ext cx="2520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Selon projet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2987824" y="5509617"/>
            <a:ext cx="25202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600" b="1" dirty="0"/>
          </a:p>
          <a:p>
            <a:endParaRPr lang="fr-FR" sz="6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2987824" y="5733256"/>
            <a:ext cx="2520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Selon projet</a:t>
            </a:r>
          </a:p>
        </p:txBody>
      </p:sp>
      <p:sp>
        <p:nvSpPr>
          <p:cNvPr id="36" name="AutoShape 2"/>
          <p:cNvSpPr>
            <a:spLocks/>
          </p:cNvSpPr>
          <p:nvPr/>
        </p:nvSpPr>
        <p:spPr bwMode="auto">
          <a:xfrm>
            <a:off x="3059832" y="5509617"/>
            <a:ext cx="216024" cy="288032"/>
          </a:xfrm>
          <a:prstGeom prst="rightBrace">
            <a:avLst>
              <a:gd name="adj1" fmla="val 155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3203848" y="5509617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Selon projet</a:t>
            </a:r>
            <a:endParaRPr lang="fr-FR" sz="10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987824" y="5949280"/>
            <a:ext cx="244827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A vitesse constante</a:t>
            </a:r>
          </a:p>
        </p:txBody>
      </p:sp>
      <p:sp>
        <p:nvSpPr>
          <p:cNvPr id="32" name="AutoShape 6"/>
          <p:cNvSpPr>
            <a:spLocks/>
          </p:cNvSpPr>
          <p:nvPr/>
        </p:nvSpPr>
        <p:spPr bwMode="auto">
          <a:xfrm>
            <a:off x="5724128" y="5301209"/>
            <a:ext cx="3168352" cy="792088"/>
          </a:xfrm>
          <a:prstGeom prst="accentBorderCallout1">
            <a:avLst>
              <a:gd name="adj1" fmla="val 52830"/>
              <a:gd name="adj2" fmla="val -1819"/>
              <a:gd name="adj3" fmla="val 93274"/>
              <a:gd name="adj4" fmla="val -24626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La puissance du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circulateur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du réseau de distribution et le type de vitesse dépendent de la chaudière à condensation installée dans le bâtiment. </a:t>
            </a:r>
            <a:endParaRPr kumimoji="0" lang="fr-FR" sz="1200" b="1" i="0" u="none" strike="noStrike" cap="none" normalizeH="0" baseline="0" dirty="0">
              <a:ln>
                <a:noFill/>
              </a:ln>
              <a:solidFill>
                <a:srgbClr val="8064A2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059832" y="3645024"/>
            <a:ext cx="22322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/>
              <a:t>67W </a:t>
            </a:r>
            <a:r>
              <a:rPr lang="fr-FR" sz="800" dirty="0"/>
              <a:t>/ 171W</a:t>
            </a:r>
          </a:p>
          <a:p>
            <a:r>
              <a:rPr lang="fr-FR" sz="800" dirty="0" smtClean="0"/>
              <a:t>36W </a:t>
            </a:r>
            <a:r>
              <a:rPr lang="fr-FR" sz="800" dirty="0"/>
              <a:t>/ 53W</a:t>
            </a:r>
          </a:p>
          <a:p>
            <a:r>
              <a:rPr lang="fr-FR" sz="800" dirty="0" smtClean="0"/>
              <a:t>7W </a:t>
            </a:r>
            <a:r>
              <a:rPr lang="fr-FR" sz="800" dirty="0"/>
              <a:t>/ 10W</a:t>
            </a:r>
          </a:p>
        </p:txBody>
      </p:sp>
      <p:sp>
        <p:nvSpPr>
          <p:cNvPr id="35" name="AutoShape 2"/>
          <p:cNvSpPr>
            <a:spLocks/>
          </p:cNvSpPr>
          <p:nvPr/>
        </p:nvSpPr>
        <p:spPr bwMode="auto">
          <a:xfrm>
            <a:off x="3707904" y="3629421"/>
            <a:ext cx="216024" cy="440036"/>
          </a:xfrm>
          <a:prstGeom prst="rightBrace">
            <a:avLst>
              <a:gd name="adj1" fmla="val 155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AutoShape 7"/>
          <p:cNvSpPr>
            <a:spLocks/>
          </p:cNvSpPr>
          <p:nvPr/>
        </p:nvSpPr>
        <p:spPr bwMode="auto">
          <a:xfrm>
            <a:off x="5699050" y="4221089"/>
            <a:ext cx="3193430" cy="432048"/>
          </a:xfrm>
          <a:prstGeom prst="accentBorderCallout1">
            <a:avLst>
              <a:gd name="adj1" fmla="val 18500"/>
              <a:gd name="adj2" fmla="val -1782"/>
              <a:gd name="adj3" fmla="val -87278"/>
              <a:gd name="adj4" fmla="val -55018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Données suivant modèle :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Yzentis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/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Yzentis</a:t>
            </a:r>
            <a:r>
              <a:rPr kumimoji="0" lang="fr-FR" sz="1200" b="1" i="0" u="none" strike="noStrike" cap="none" normalizeH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HX (grand débit)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Cegibat">
  <a:themeElements>
    <a:clrScheme name="GRDF CEGIBAT">
      <a:dk1>
        <a:sysClr val="windowText" lastClr="000000"/>
      </a:dk1>
      <a:lt1>
        <a:srgbClr val="FFFFFF"/>
      </a:lt1>
      <a:dk2>
        <a:srgbClr val="00B1AF"/>
      </a:dk2>
      <a:lt2>
        <a:srgbClr val="71B857"/>
      </a:lt2>
      <a:accent1>
        <a:srgbClr val="009BC4"/>
      </a:accent1>
      <a:accent2>
        <a:srgbClr val="80CDE1"/>
      </a:accent2>
      <a:accent3>
        <a:srgbClr val="4CB9D6"/>
      </a:accent3>
      <a:accent4>
        <a:srgbClr val="662483"/>
      </a:accent4>
      <a:accent5>
        <a:srgbClr val="B291C1"/>
      </a:accent5>
      <a:accent6>
        <a:srgbClr val="9796A3"/>
      </a:accent6>
      <a:hlink>
        <a:srgbClr val="000000"/>
      </a:hlink>
      <a:folHlink>
        <a:srgbClr val="000000"/>
      </a:folHlink>
    </a:clrScheme>
    <a:fontScheme name="GRDF">
      <a:majorFont>
        <a:latin typeface="Avenir LT Std 65 Medium"/>
        <a:ea typeface=""/>
        <a:cs typeface=""/>
      </a:majorFont>
      <a:minorFont>
        <a:latin typeface="Aveni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PowerPoint_Cegibat</Template>
  <TotalTime>165</TotalTime>
  <Words>187</Words>
  <Application>Microsoft Office PowerPoint</Application>
  <PresentationFormat>Affichage à l'écran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PowerPoint_Cegibat</vt:lpstr>
      <vt:lpstr>Chaudière individuelle à condensation avec émission par vecteur Air Fiche d’intégration dans le logiciel RT 2012 : ClimaWin de BBS Slama Version 4.6.1.1 du 07/06/2018 Moteur Th-BCE : version 7.5.0.3</vt:lpstr>
      <vt:lpstr>Diapositive 2</vt:lpstr>
      <vt:lpstr>Diapositive 3</vt:lpstr>
    </vt:vector>
  </TitlesOfParts>
  <Manager>CEGIBAT</Manager>
  <Company>GDF SUEZ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subject>CEGIBAT</dc:subject>
  <dc:creator>OH1130</dc:creator>
  <cp:lastModifiedBy>caroline.saller</cp:lastModifiedBy>
  <cp:revision>14</cp:revision>
  <dcterms:created xsi:type="dcterms:W3CDTF">2016-02-19T09:05:45Z</dcterms:created>
  <dcterms:modified xsi:type="dcterms:W3CDTF">2018-10-10T13:58:27Z</dcterms:modified>
</cp:coreProperties>
</file>