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3" r:id="rId2"/>
    <p:sldId id="27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1275">
          <p15:clr>
            <a:srgbClr val="A4A3A4"/>
          </p15:clr>
        </p15:guide>
        <p15:guide id="4" orient="horz" pos="4224">
          <p15:clr>
            <a:srgbClr val="A4A3A4"/>
          </p15:clr>
        </p15:guide>
        <p15:guide id="5" orient="horz" pos="459">
          <p15:clr>
            <a:srgbClr val="A4A3A4"/>
          </p15:clr>
        </p15:guide>
        <p15:guide id="6" orient="horz" pos="255">
          <p15:clr>
            <a:srgbClr val="A4A3A4"/>
          </p15:clr>
        </p15:guide>
        <p15:guide id="7" orient="horz" pos="1253">
          <p15:clr>
            <a:srgbClr val="A4A3A4"/>
          </p15:clr>
        </p15:guide>
        <p15:guide id="8" orient="horz" pos="981">
          <p15:clr>
            <a:srgbClr val="A4A3A4"/>
          </p15:clr>
        </p15:guide>
        <p15:guide id="9" orient="horz" pos="1003">
          <p15:clr>
            <a:srgbClr val="A4A3A4"/>
          </p15:clr>
        </p15:guide>
        <p15:guide id="10" pos="2880">
          <p15:clr>
            <a:srgbClr val="A4A3A4"/>
          </p15:clr>
        </p15:guide>
        <p15:guide id="11" pos="1111">
          <p15:clr>
            <a:srgbClr val="A4A3A4"/>
          </p15:clr>
        </p15:guide>
        <p15:guide id="12" pos="5193">
          <p15:clr>
            <a:srgbClr val="A4A3A4"/>
          </p15:clr>
        </p15:guide>
        <p15:guide id="13" pos="839">
          <p15:clr>
            <a:srgbClr val="A4A3A4"/>
          </p15:clr>
        </p15:guide>
        <p15:guide id="14" pos="5556">
          <p15:clr>
            <a:srgbClr val="A4A3A4"/>
          </p15:clr>
        </p15:guide>
        <p15:guide id="15" pos="1565">
          <p15:clr>
            <a:srgbClr val="A4A3A4"/>
          </p15:clr>
        </p15:guide>
        <p15:guide id="16" pos="1882">
          <p15:clr>
            <a:srgbClr val="A4A3A4"/>
          </p15:clr>
        </p15:guide>
        <p15:guide id="17" pos="998">
          <p15:clr>
            <a:srgbClr val="A4A3A4"/>
          </p15:clr>
        </p15:guide>
        <p15:guide id="18" pos="1406">
          <p15:clr>
            <a:srgbClr val="A4A3A4"/>
          </p15:clr>
        </p15:guide>
        <p15:guide id="19" pos="725">
          <p15:clr>
            <a:srgbClr val="A4A3A4"/>
          </p15:clr>
        </p15:guide>
        <p15:guide id="20" pos="748">
          <p15:clr>
            <a:srgbClr val="A4A3A4"/>
          </p15:clr>
        </p15:guide>
        <p15:guide id="21" pos="5284">
          <p15:clr>
            <a:srgbClr val="A4A3A4"/>
          </p15:clr>
        </p15:guide>
        <p15:guide id="22" pos="1202">
          <p15:clr>
            <a:srgbClr val="A4A3A4"/>
          </p15:clr>
        </p15:guide>
        <p15:guide id="23" pos="862">
          <p15:clr>
            <a:srgbClr val="A4A3A4"/>
          </p15:clr>
        </p15:guide>
        <p15:guide id="24" pos="1277">
          <p15:clr>
            <a:srgbClr val="A4A3A4"/>
          </p15:clr>
        </p15:guide>
        <p15:guide id="25" pos="413">
          <p15:clr>
            <a:srgbClr val="A4A3A4"/>
          </p15:clr>
        </p15:guide>
        <p15:guide id="26" pos="470">
          <p15:clr>
            <a:srgbClr val="A4A3A4"/>
          </p15:clr>
        </p15:guide>
        <p15:guide id="27" pos="3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CHEMINOU  Marie" initials="PM" lastIdx="10" clrIdx="0">
    <p:extLst>
      <p:ext uri="{19B8F6BF-5375-455C-9EA6-DF929625EA0E}">
        <p15:presenceInfo xmlns="" xmlns:p15="http://schemas.microsoft.com/office/powerpoint/2012/main" userId="S-1-5-21-2281480990-621551916-3954063807-297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08" autoAdjust="0"/>
  </p:normalViewPr>
  <p:slideViewPr>
    <p:cSldViewPr showGuides="1">
      <p:cViewPr>
        <p:scale>
          <a:sx n="75" d="100"/>
          <a:sy n="75" d="100"/>
        </p:scale>
        <p:origin x="-2580" y="-642"/>
      </p:cViewPr>
      <p:guideLst>
        <p:guide orient="horz" pos="2160"/>
        <p:guide orient="horz" pos="3838"/>
        <p:guide orient="horz" pos="1275"/>
        <p:guide orient="horz" pos="4224"/>
        <p:guide orient="horz" pos="459"/>
        <p:guide orient="horz" pos="255"/>
        <p:guide orient="horz" pos="1253"/>
        <p:guide orient="horz" pos="981"/>
        <p:guide orient="horz" pos="1003"/>
        <p:guide pos="2880"/>
        <p:guide pos="1111"/>
        <p:guide pos="5193"/>
        <p:guide pos="839"/>
        <p:guide pos="5556"/>
        <p:guide pos="1565"/>
        <p:guide pos="1882"/>
        <p:guide pos="998"/>
        <p:guide pos="1406"/>
        <p:guide pos="725"/>
        <p:guide pos="748"/>
        <p:guide pos="5284"/>
        <p:guide pos="1202"/>
        <p:guide pos="862"/>
        <p:guide pos="1277"/>
        <p:guide pos="413"/>
        <p:guide pos="470"/>
        <p:guide pos="3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897C6-4B67-4483-BB5D-A568E0B22CD7}" type="datetimeFigureOut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0F1F-6F98-4732-A931-7D156E1E748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0380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0F1F-6F98-4732-A931-7D156E1E748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0F1F-6F98-4732-A931-7D156E1E748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imag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FE97C64-61DE-4E7F-9C8C-7D44FFD87C3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4"/>
          </p:nvPr>
        </p:nvSpPr>
        <p:spPr bwMode="gray">
          <a:xfrm>
            <a:off x="1584325" y="1591200"/>
            <a:ext cx="2339975" cy="1871662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924300" y="1591200"/>
            <a:ext cx="3240088" cy="1872000"/>
          </a:xfrm>
          <a:solidFill>
            <a:schemeClr val="accent1"/>
          </a:solidFill>
        </p:spPr>
        <p:txBody>
          <a:bodyPr lIns="576000" tIns="36000" rIns="72000" bIns="36000" anchor="ctr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XX%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6" hasCustomPrompt="1"/>
          </p:nvPr>
        </p:nvSpPr>
        <p:spPr bwMode="gray">
          <a:xfrm>
            <a:off x="1584325" y="3644900"/>
            <a:ext cx="7235825" cy="2447925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1pPr>
            <a:lvl2pPr>
              <a:lnSpc>
                <a:spcPct val="100000"/>
              </a:lnSpc>
              <a:defRPr sz="1050"/>
            </a:lvl2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</p:spTree>
    <p:extLst>
      <p:ext uri="{BB962C8B-B14F-4D97-AF65-F5344CB8AC3E}">
        <p14:creationId xmlns="" xmlns:p14="http://schemas.microsoft.com/office/powerpoint/2010/main" val="275244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encart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DD84D98-8EA5-4077-9CAA-CF8D6085A95A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67544" y="1592262"/>
            <a:ext cx="2124236" cy="3996978"/>
          </a:xfrm>
          <a:solidFill>
            <a:schemeClr val="accent1"/>
          </a:solidFill>
        </p:spPr>
        <p:txBody>
          <a:bodyPr lIns="216000" tIns="144000" rIns="36000" bIns="36000" anchor="t" anchorCtr="0"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1pPr>
            <a:lvl2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1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5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XX%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  <p:sp>
        <p:nvSpPr>
          <p:cNvPr id="15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2843808" y="1557338"/>
            <a:ext cx="5976342" cy="4535487"/>
          </a:xfrm>
        </p:spPr>
        <p:txBody>
          <a:bodyPr/>
          <a:lstStyle>
            <a:lvl1pPr>
              <a:spcBef>
                <a:spcPts val="1000"/>
              </a:spcBef>
              <a:spcAft>
                <a:spcPts val="300"/>
              </a:spcAft>
              <a:defRPr/>
            </a:lvl1pPr>
            <a:lvl2pPr marL="576000" indent="-108000">
              <a:spcBef>
                <a:spcPts val="60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>
                <a:latin typeface="+mj-lt"/>
              </a:defRPr>
            </a:lvl2pPr>
            <a:lvl3pPr marL="576000">
              <a:spcBef>
                <a:spcPts val="0"/>
              </a:spcBef>
              <a:spcAft>
                <a:spcPts val="0"/>
              </a:spcAft>
              <a:defRPr sz="105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</p:txBody>
      </p:sp>
    </p:spTree>
    <p:extLst>
      <p:ext uri="{BB962C8B-B14F-4D97-AF65-F5344CB8AC3E}">
        <p14:creationId xmlns="" xmlns:p14="http://schemas.microsoft.com/office/powerpoint/2010/main" val="375574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9695E54-0000-4780-9DB7-3A9BB1262BE7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quarter" idx="14"/>
          </p:nvPr>
        </p:nvSpPr>
        <p:spPr bwMode="gray">
          <a:xfrm>
            <a:off x="1150939" y="2024063"/>
            <a:ext cx="7669212" cy="4068762"/>
          </a:xfrm>
        </p:spPr>
        <p:txBody>
          <a:bodyPr tIns="720000" bIns="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D5FD9DE-4B38-4885-927B-78757AF221B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sz="quarter" idx="14"/>
          </p:nvPr>
        </p:nvSpPr>
        <p:spPr bwMode="gray">
          <a:xfrm>
            <a:off x="1763713" y="1989138"/>
            <a:ext cx="5437187" cy="3240087"/>
          </a:xfrm>
        </p:spPr>
        <p:txBody>
          <a:bodyPr tIns="720000" anchor="ctr" anchorCtr="0"/>
          <a:lstStyle>
            <a:lvl1pPr algn="ctr">
              <a:defRPr/>
            </a:lvl1pPr>
          </a:lstStyle>
          <a:p>
            <a:r>
              <a:rPr lang="fr-FR" smtClean="0"/>
              <a:t>Cliquez sur l'icône pour ajouter un tableau</a:t>
            </a:r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763713" y="5356260"/>
            <a:ext cx="252412" cy="73025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42755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1</a:t>
            </a:r>
            <a:endParaRPr lang="fr-FR" dirty="0"/>
          </a:p>
        </p:txBody>
      </p:sp>
      <p:sp>
        <p:nvSpPr>
          <p:cNvPr id="14" name="Espace réservé du texte 5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879829" y="5356260"/>
            <a:ext cx="252412" cy="73025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158871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2</a:t>
            </a:r>
            <a:endParaRPr lang="fr-FR" dirty="0"/>
          </a:p>
        </p:txBody>
      </p:sp>
      <p:sp>
        <p:nvSpPr>
          <p:cNvPr id="16" name="Espace réservé du texte 5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995945" y="5356260"/>
            <a:ext cx="252412" cy="73025"/>
          </a:xfrm>
          <a:solidFill>
            <a:schemeClr val="accent3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Espace réservé du texte 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74987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3</a:t>
            </a:r>
            <a:endParaRPr lang="fr-FR" dirty="0"/>
          </a:p>
        </p:txBody>
      </p:sp>
      <p:sp>
        <p:nvSpPr>
          <p:cNvPr id="18" name="Espace réservé du texte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112060" y="5356260"/>
            <a:ext cx="252412" cy="73025"/>
          </a:xfrm>
          <a:solidFill>
            <a:schemeClr val="accent4"/>
          </a:solidFill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9" name="Espace réservé du texte 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391102" y="5337212"/>
            <a:ext cx="720000" cy="360000"/>
          </a:xfrm>
        </p:spPr>
        <p:txBody>
          <a:bodyPr/>
          <a:lstStyle>
            <a:lvl1pPr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TITRE légende 4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80888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5" name="Image 14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7" name="Image 16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636816" y="2465464"/>
            <a:ext cx="7183334" cy="2340260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636816" y="366713"/>
            <a:ext cx="7183334" cy="2035507"/>
          </a:xfrm>
        </p:spPr>
        <p:txBody>
          <a:bodyPr anchor="b" anchorCtr="0"/>
          <a:lstStyle>
            <a:lvl1pPr>
              <a:defRPr sz="27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547664" y="2394408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55638" y="5714396"/>
            <a:ext cx="5248510" cy="1143604"/>
          </a:xfrm>
        </p:spPr>
        <p:txBody>
          <a:bodyPr/>
          <a:lstStyle>
            <a:lvl1pPr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305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/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655638" y="5104044"/>
            <a:ext cx="5248510" cy="576064"/>
          </a:xfrm>
        </p:spPr>
        <p:txBody>
          <a:bodyPr anchor="b" anchorCtr="0"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>
            <a:spLocks noChangeAspect="1"/>
          </p:cNvSpPr>
          <p:nvPr userDrawn="1"/>
        </p:nvSpPr>
        <p:spPr>
          <a:xfrm>
            <a:off x="554038" y="5661980"/>
            <a:ext cx="201600" cy="49039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Espace réservé pour une image  44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978111"/>
          </a:xfrm>
          <a:custGeom>
            <a:avLst/>
            <a:gdLst>
              <a:gd name="connsiteX0" fmla="*/ 0 w 9144000"/>
              <a:gd name="connsiteY0" fmla="*/ 0 h 4978111"/>
              <a:gd name="connsiteX1" fmla="*/ 458235 w 9144000"/>
              <a:gd name="connsiteY1" fmla="*/ 0 h 4978111"/>
              <a:gd name="connsiteX2" fmla="*/ 1143000 w 9144000"/>
              <a:gd name="connsiteY2" fmla="*/ 0 h 4978111"/>
              <a:gd name="connsiteX3" fmla="*/ 7327900 w 9144000"/>
              <a:gd name="connsiteY3" fmla="*/ 0 h 4978111"/>
              <a:gd name="connsiteX4" fmla="*/ 8685765 w 9144000"/>
              <a:gd name="connsiteY4" fmla="*/ 0 h 4978111"/>
              <a:gd name="connsiteX5" fmla="*/ 9144000 w 9144000"/>
              <a:gd name="connsiteY5" fmla="*/ 0 h 4978111"/>
              <a:gd name="connsiteX6" fmla="*/ 9144000 w 9144000"/>
              <a:gd name="connsiteY6" fmla="*/ 458235 h 4978111"/>
              <a:gd name="connsiteX7" fmla="*/ 9144000 w 9144000"/>
              <a:gd name="connsiteY7" fmla="*/ 1447800 h 4978111"/>
              <a:gd name="connsiteX8" fmla="*/ 9144000 w 9144000"/>
              <a:gd name="connsiteY8" fmla="*/ 4519876 h 4978111"/>
              <a:gd name="connsiteX9" fmla="*/ 8685765 w 9144000"/>
              <a:gd name="connsiteY9" fmla="*/ 4978111 h 4978111"/>
              <a:gd name="connsiteX10" fmla="*/ 1422400 w 9144000"/>
              <a:gd name="connsiteY10" fmla="*/ 4978111 h 4978111"/>
              <a:gd name="connsiteX11" fmla="*/ 458235 w 9144000"/>
              <a:gd name="connsiteY11" fmla="*/ 4978111 h 4978111"/>
              <a:gd name="connsiteX12" fmla="*/ 0 w 9144000"/>
              <a:gd name="connsiteY12" fmla="*/ 4978111 h 4978111"/>
              <a:gd name="connsiteX13" fmla="*/ 0 w 9144000"/>
              <a:gd name="connsiteY13" fmla="*/ 4519876 h 4978111"/>
              <a:gd name="connsiteX14" fmla="*/ 0 w 9144000"/>
              <a:gd name="connsiteY14" fmla="*/ 4006561 h 4978111"/>
              <a:gd name="connsiteX15" fmla="*/ 0 w 9144000"/>
              <a:gd name="connsiteY15" fmla="*/ 1006475 h 4978111"/>
              <a:gd name="connsiteX16" fmla="*/ 0 w 9144000"/>
              <a:gd name="connsiteY16" fmla="*/ 458235 h 49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4000" h="4978111">
                <a:moveTo>
                  <a:pt x="0" y="0"/>
                </a:moveTo>
                <a:lnTo>
                  <a:pt x="458235" y="0"/>
                </a:lnTo>
                <a:lnTo>
                  <a:pt x="1143000" y="0"/>
                </a:lnTo>
                <a:lnTo>
                  <a:pt x="7327900" y="0"/>
                </a:lnTo>
                <a:lnTo>
                  <a:pt x="8685765" y="0"/>
                </a:lnTo>
                <a:lnTo>
                  <a:pt x="9144000" y="0"/>
                </a:lnTo>
                <a:lnTo>
                  <a:pt x="9144000" y="458235"/>
                </a:lnTo>
                <a:lnTo>
                  <a:pt x="9144000" y="1447800"/>
                </a:lnTo>
                <a:lnTo>
                  <a:pt x="9144000" y="4519876"/>
                </a:lnTo>
                <a:cubicBezTo>
                  <a:pt x="9144000" y="4772952"/>
                  <a:pt x="8938841" y="4978111"/>
                  <a:pt x="8685765" y="4978111"/>
                </a:cubicBezTo>
                <a:lnTo>
                  <a:pt x="1422400" y="4978111"/>
                </a:lnTo>
                <a:lnTo>
                  <a:pt x="458235" y="4978111"/>
                </a:lnTo>
                <a:lnTo>
                  <a:pt x="0" y="4978111"/>
                </a:lnTo>
                <a:lnTo>
                  <a:pt x="0" y="4519876"/>
                </a:lnTo>
                <a:lnTo>
                  <a:pt x="0" y="4006561"/>
                </a:lnTo>
                <a:lnTo>
                  <a:pt x="0" y="1006475"/>
                </a:lnTo>
                <a:lnTo>
                  <a:pt x="0" y="458235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3" name="Image 12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46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_visue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1160748"/>
            <a:ext cx="8074025" cy="129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6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6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1047973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0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pour une image  62"/>
          <p:cNvSpPr>
            <a:spLocks noGrp="1"/>
          </p:cNvSpPr>
          <p:nvPr>
            <p:ph type="pic" sz="quarter" idx="19"/>
          </p:nvPr>
        </p:nvSpPr>
        <p:spPr>
          <a:xfrm>
            <a:off x="0" y="2489200"/>
            <a:ext cx="9144000" cy="2488911"/>
          </a:xfrm>
          <a:custGeom>
            <a:avLst/>
            <a:gdLst>
              <a:gd name="connsiteX0" fmla="*/ 0 w 9144000"/>
              <a:gd name="connsiteY0" fmla="*/ 0 h 2488911"/>
              <a:gd name="connsiteX1" fmla="*/ 9144000 w 9144000"/>
              <a:gd name="connsiteY1" fmla="*/ 0 h 2488911"/>
              <a:gd name="connsiteX2" fmla="*/ 9144000 w 9144000"/>
              <a:gd name="connsiteY2" fmla="*/ 2030676 h 2488911"/>
              <a:gd name="connsiteX3" fmla="*/ 8685765 w 9144000"/>
              <a:gd name="connsiteY3" fmla="*/ 2488911 h 2488911"/>
              <a:gd name="connsiteX4" fmla="*/ 1422400 w 9144000"/>
              <a:gd name="connsiteY4" fmla="*/ 2488911 h 2488911"/>
              <a:gd name="connsiteX5" fmla="*/ 458235 w 9144000"/>
              <a:gd name="connsiteY5" fmla="*/ 2488911 h 2488911"/>
              <a:gd name="connsiteX6" fmla="*/ 0 w 9144000"/>
              <a:gd name="connsiteY6" fmla="*/ 2488911 h 2488911"/>
              <a:gd name="connsiteX7" fmla="*/ 0 w 9144000"/>
              <a:gd name="connsiteY7" fmla="*/ 2030676 h 2488911"/>
              <a:gd name="connsiteX8" fmla="*/ 0 w 9144000"/>
              <a:gd name="connsiteY8" fmla="*/ 1517361 h 248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2488911">
                <a:moveTo>
                  <a:pt x="0" y="0"/>
                </a:moveTo>
                <a:lnTo>
                  <a:pt x="9144000" y="0"/>
                </a:lnTo>
                <a:lnTo>
                  <a:pt x="9144000" y="2030676"/>
                </a:lnTo>
                <a:cubicBezTo>
                  <a:pt x="9144000" y="2283752"/>
                  <a:pt x="8938841" y="2488911"/>
                  <a:pt x="8685765" y="2488911"/>
                </a:cubicBezTo>
                <a:lnTo>
                  <a:pt x="1422400" y="2488911"/>
                </a:lnTo>
                <a:lnTo>
                  <a:pt x="458235" y="2488911"/>
                </a:lnTo>
                <a:lnTo>
                  <a:pt x="0" y="2488911"/>
                </a:lnTo>
                <a:lnTo>
                  <a:pt x="0" y="2030676"/>
                </a:lnTo>
                <a:lnTo>
                  <a:pt x="0" y="1517361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10" name="Image 9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_B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13176"/>
            <a:ext cx="9144000" cy="1844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8820150" y="6705600"/>
            <a:ext cx="323472" cy="152116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8820150" y="6705600"/>
            <a:ext cx="323472" cy="152117"/>
          </a:xfrm>
        </p:spPr>
        <p:txBody>
          <a:bodyPr/>
          <a:lstStyle>
            <a:lvl1pPr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746125" y="2403636"/>
            <a:ext cx="8074025" cy="255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</a:defRPr>
            </a:lvl2pPr>
            <a:lvl3pPr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>
                <a:solidFill>
                  <a:schemeClr val="accent6"/>
                </a:solidFill>
                <a:latin typeface="+mn-lt"/>
              </a:defRPr>
            </a:lvl3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655638" y="2290861"/>
            <a:ext cx="266400" cy="64800"/>
          </a:xfrm>
          <a:prstGeom prst="roundRect">
            <a:avLst>
              <a:gd name="adj" fmla="val 224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46126" y="1242888"/>
            <a:ext cx="8074024" cy="1088177"/>
          </a:xfrm>
        </p:spPr>
        <p:txBody>
          <a:bodyPr anchor="b" anchorCtr="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5" name="Forme libre 14"/>
          <p:cNvSpPr/>
          <p:nvPr userDrawn="1"/>
        </p:nvSpPr>
        <p:spPr>
          <a:xfrm>
            <a:off x="0" y="4496851"/>
            <a:ext cx="9144000" cy="1023534"/>
          </a:xfrm>
          <a:custGeom>
            <a:avLst/>
            <a:gdLst>
              <a:gd name="connsiteX0" fmla="*/ 9144000 w 9144000"/>
              <a:gd name="connsiteY0" fmla="*/ 0 h 1023534"/>
              <a:gd name="connsiteX1" fmla="*/ 9144000 w 9144000"/>
              <a:gd name="connsiteY1" fmla="*/ 1023534 h 1023534"/>
              <a:gd name="connsiteX2" fmla="*/ 8684276 w 9144000"/>
              <a:gd name="connsiteY2" fmla="*/ 563811 h 1023534"/>
              <a:gd name="connsiteX3" fmla="*/ 1511300 w 9144000"/>
              <a:gd name="connsiteY3" fmla="*/ 563811 h 1023534"/>
              <a:gd name="connsiteX4" fmla="*/ 459723 w 9144000"/>
              <a:gd name="connsiteY4" fmla="*/ 563811 h 1023534"/>
              <a:gd name="connsiteX5" fmla="*/ 0 w 9144000"/>
              <a:gd name="connsiteY5" fmla="*/ 563811 h 1023534"/>
              <a:gd name="connsiteX6" fmla="*/ 0 w 9144000"/>
              <a:gd name="connsiteY6" fmla="*/ 481948 h 1023534"/>
              <a:gd name="connsiteX7" fmla="*/ 481948 w 9144000"/>
              <a:gd name="connsiteY7" fmla="*/ 481948 h 1023534"/>
              <a:gd name="connsiteX8" fmla="*/ 1003300 w 9144000"/>
              <a:gd name="connsiteY8" fmla="*/ 481948 h 1023534"/>
              <a:gd name="connsiteX9" fmla="*/ 8662052 w 9144000"/>
              <a:gd name="connsiteY9" fmla="*/ 481948 h 1023534"/>
              <a:gd name="connsiteX10" fmla="*/ 9144000 w 9144000"/>
              <a:gd name="connsiteY10" fmla="*/ 0 h 102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1023534">
                <a:moveTo>
                  <a:pt x="9144000" y="0"/>
                </a:moveTo>
                <a:lnTo>
                  <a:pt x="9144000" y="1023534"/>
                </a:lnTo>
                <a:cubicBezTo>
                  <a:pt x="9144000" y="769636"/>
                  <a:pt x="8938176" y="563811"/>
                  <a:pt x="8684276" y="563811"/>
                </a:cubicBezTo>
                <a:lnTo>
                  <a:pt x="1511300" y="563811"/>
                </a:lnTo>
                <a:lnTo>
                  <a:pt x="459723" y="563811"/>
                </a:lnTo>
                <a:lnTo>
                  <a:pt x="0" y="563811"/>
                </a:lnTo>
                <a:lnTo>
                  <a:pt x="0" y="481948"/>
                </a:lnTo>
                <a:lnTo>
                  <a:pt x="481948" y="481948"/>
                </a:lnTo>
                <a:lnTo>
                  <a:pt x="1003300" y="481948"/>
                </a:lnTo>
                <a:lnTo>
                  <a:pt x="8662052" y="481948"/>
                </a:lnTo>
                <a:cubicBezTo>
                  <a:pt x="8928224" y="481948"/>
                  <a:pt x="9144000" y="266173"/>
                  <a:pt x="9144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_couv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64000" y="5670000"/>
            <a:ext cx="2878615" cy="118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73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fr-FR" smtClean="0"/>
              <a:t>Titre de la présentation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6800" y="288000"/>
            <a:ext cx="6793200" cy="1270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900">
                <a:solidFill>
                  <a:schemeClr val="accent4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100">
                <a:solidFill>
                  <a:schemeClr val="accent4"/>
                </a:solidFill>
              </a:defRPr>
            </a:lvl2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Sous-titre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 hasCustomPrompt="1"/>
          </p:nvPr>
        </p:nvSpPr>
        <p:spPr bwMode="gray">
          <a:xfrm>
            <a:off x="1368425" y="1989138"/>
            <a:ext cx="7451725" cy="4103687"/>
          </a:xfrm>
        </p:spPr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  <a:p>
            <a:pPr lvl="3"/>
            <a:r>
              <a:rPr lang="fr-FR" noProof="0" dirty="0" smtClean="0"/>
              <a:t>Texte de niveau 4</a:t>
            </a:r>
          </a:p>
          <a:p>
            <a:pPr lvl="4"/>
            <a:r>
              <a:rPr lang="fr-FR" noProof="0" dirty="0" smtClean="0"/>
              <a:t>Texte de niveau 5</a:t>
            </a:r>
          </a:p>
          <a:p>
            <a:pPr lvl="5"/>
            <a:r>
              <a:rPr lang="fr-FR" noProof="0" dirty="0" smtClean="0"/>
              <a:t>Texte de niveau 6</a:t>
            </a:r>
            <a:endParaRPr lang="fr-FR" noProof="0" dirty="0"/>
          </a:p>
        </p:txBody>
      </p:sp>
    </p:spTree>
    <p:extLst>
      <p:ext uri="{BB962C8B-B14F-4D97-AF65-F5344CB8AC3E}">
        <p14:creationId xmlns="" xmlns:p14="http://schemas.microsoft.com/office/powerpoint/2010/main" val="14503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 bwMode="gray">
          <a:xfrm>
            <a:off x="0" y="6318504"/>
            <a:ext cx="9144000" cy="539495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027238" y="286936"/>
            <a:ext cx="6792911" cy="12704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 smtClean="0"/>
              <a:t>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1368425" y="1989138"/>
            <a:ext cx="7451725" cy="4103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 smtClean="0"/>
              <a:t>Texte de niveau 1</a:t>
            </a:r>
          </a:p>
          <a:p>
            <a:pPr lvl="1"/>
            <a:r>
              <a:rPr lang="fr-FR" noProof="0" dirty="0" smtClean="0"/>
              <a:t>Texte de niveau 2</a:t>
            </a:r>
          </a:p>
          <a:p>
            <a:pPr lvl="2"/>
            <a:r>
              <a:rPr lang="fr-FR" noProof="0" dirty="0" smtClean="0"/>
              <a:t>Texte de niveau 3</a:t>
            </a:r>
          </a:p>
          <a:p>
            <a:pPr lvl="3"/>
            <a:r>
              <a:rPr lang="fr-FR" noProof="0" dirty="0" smtClean="0"/>
              <a:t>Texte de niveau 4</a:t>
            </a:r>
          </a:p>
          <a:p>
            <a:pPr lvl="4"/>
            <a:r>
              <a:rPr lang="fr-FR" noProof="0" dirty="0" smtClean="0"/>
              <a:t>Texte de niveau 5</a:t>
            </a:r>
          </a:p>
          <a:p>
            <a:pPr lvl="5"/>
            <a:r>
              <a:rPr lang="fr-FR" noProof="0" dirty="0" smtClean="0"/>
              <a:t>Texte de niveau 6</a:t>
            </a:r>
            <a:endParaRPr lang="fr-FR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820150" y="6705600"/>
            <a:ext cx="321821" cy="1524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E840206C-2C22-4A63-8F22-F4AB98B66C96}" type="datetime1">
              <a:rPr lang="fr-FR" smtClean="0"/>
              <a:pPr/>
              <a:t>10/10/2018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763713" y="6318053"/>
            <a:ext cx="7056437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89" y="6705600"/>
            <a:ext cx="576261" cy="152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logo_texte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0"/>
            <a:ext cx="1620000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7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71" r:id="rId9"/>
    <p:sldLayoutId id="2147483672" r:id="rId10"/>
    <p:sldLayoutId id="2147483674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900" b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4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396000" indent="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80000" indent="0" algn="l" defTabSz="914400" rtl="0" eaLnBrk="1" latinLnBrk="0" hangingPunct="1">
        <a:lnSpc>
          <a:spcPct val="110000"/>
        </a:lnSpc>
        <a:spcBef>
          <a:spcPts val="1500"/>
        </a:spcBef>
        <a:spcAft>
          <a:spcPts val="8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accent6"/>
          </a:solidFill>
          <a:latin typeface="+mj-lt"/>
          <a:ea typeface="+mn-ea"/>
          <a:cs typeface="+mn-cs"/>
        </a:defRPr>
      </a:lvl5pPr>
      <a:lvl6pPr marL="1080000" indent="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50" kern="1200">
          <a:solidFill>
            <a:schemeClr val="accent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rt-batiment.fr/batiments-neufs/reglementation-thermique-2012/titre-v-etude-des-cas-particuliers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/Travail/1%20GRAPHISME/GRDF/FICHES_BET_CEGIBAT_GrDF/FICHES_PRODUIT/ELEMENTS_OK/PICTOS/SYST_STOCK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/Travail/1%20GRAPHISME/GRDF/FICHES_BET_CEGIBAT_GrDF/FICHES_PRODUIT/ELEMENTS_OK/PICTOS/GENERATEUR.jpg" TargetMode="External"/><Relationship Id="rId5" Type="http://schemas.openxmlformats.org/officeDocument/2006/relationships/image" Target="../media/image6.jpeg"/><Relationship Id="rId4" Type="http://schemas.openxmlformats.org/officeDocument/2006/relationships/image" Target="/Travail/1%20GRAPHISME/GRDF/FICHES_BET_CEGIBAT_GrDF/FICHES_PRODUIT/ELEMENTS_OK/PICTOS/GENERATION.jpg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ertita.org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edibatec.org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0CE3-DE4B-4E28-B9A9-C34CA3BB6CE3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fr-FR" sz="2000" dirty="0" smtClean="0"/>
              <a:t>Fiche d</a:t>
            </a:r>
            <a:r>
              <a:rPr lang="ja-JP" altLang="fr-FR" sz="2000" dirty="0" smtClean="0"/>
              <a:t>’</a:t>
            </a:r>
            <a:r>
              <a:rPr lang="fr-FR" altLang="ja-JP" sz="2000" dirty="0" smtClean="0"/>
              <a:t>intégration </a:t>
            </a:r>
            <a:br>
              <a:rPr lang="fr-FR" altLang="ja-JP" sz="2000" dirty="0" smtClean="0"/>
            </a:br>
            <a:r>
              <a:rPr lang="fr-FR" altLang="ja-JP" sz="2000" dirty="0" smtClean="0"/>
              <a:t>dans le logiciel RT 2012 :</a:t>
            </a:r>
          </a:p>
          <a:p>
            <a:pPr>
              <a:lnSpc>
                <a:spcPct val="150000"/>
              </a:lnSpc>
              <a:defRPr/>
            </a:pPr>
            <a:r>
              <a:rPr lang="fr-FR" sz="2000" dirty="0" smtClean="0"/>
              <a:t>U22win de PERRENOUD</a:t>
            </a:r>
          </a:p>
          <a:p>
            <a:pPr>
              <a:defRPr/>
            </a:pPr>
            <a:r>
              <a:rPr lang="fr-FR" sz="2000" dirty="0" smtClean="0"/>
              <a:t>Version 5.1.36 du 06/07/2018</a:t>
            </a:r>
          </a:p>
          <a:p>
            <a:pPr>
              <a:defRPr/>
            </a:pPr>
            <a:r>
              <a:rPr lang="fr-FR" sz="2000" dirty="0" smtClean="0"/>
              <a:t>Moteur Th-BCE : version 7.5.0.3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Chaudière gaz à accumulation hybride</a:t>
            </a:r>
            <a:br>
              <a:rPr lang="fr-FR" dirty="0" smtClean="0"/>
            </a:br>
            <a:r>
              <a:rPr lang="fr-FR" dirty="0" smtClean="0"/>
              <a:t>CHAFFOTEAUX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025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37410" b="38936"/>
          <a:stretch>
            <a:fillRect/>
          </a:stretch>
        </p:blipFill>
        <p:spPr bwMode="auto">
          <a:xfrm>
            <a:off x="395536" y="1268760"/>
            <a:ext cx="55801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Création de l’objet génération « ECS initiale » / Ballon ECS</a:t>
            </a:r>
            <a:endParaRPr lang="fr-FR" dirty="0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732240" y="5085184"/>
            <a:ext cx="158417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Chauffage permanent (particularité du Titre V)</a:t>
            </a:r>
            <a:endParaRPr lang="fr-FR" sz="1100" dirty="0"/>
          </a:p>
        </p:txBody>
      </p:sp>
      <p:cxnSp>
        <p:nvCxnSpPr>
          <p:cNvPr id="12" name="Connecteur en angle 61"/>
          <p:cNvCxnSpPr>
            <a:cxnSpLocks noChangeShapeType="1"/>
            <a:endCxn id="11" idx="1"/>
          </p:cNvCxnSpPr>
          <p:nvPr/>
        </p:nvCxnSpPr>
        <p:spPr bwMode="auto">
          <a:xfrm>
            <a:off x="3563888" y="5157192"/>
            <a:ext cx="3168352" cy="22807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ZoneTexte 15"/>
          <p:cNvSpPr txBox="1"/>
          <p:nvPr/>
        </p:nvSpPr>
        <p:spPr>
          <a:xfrm>
            <a:off x="1812836" y="1594892"/>
            <a:ext cx="1556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Ballon initial</a:t>
            </a:r>
            <a:endParaRPr lang="fr-FR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n°6 : Focus sur la saisie des circulateurs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107504" y="1412776"/>
            <a:ext cx="6219825" cy="4352925"/>
            <a:chOff x="0" y="0"/>
            <a:chExt cx="6219825" cy="4352925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051" y="0"/>
              <a:ext cx="6200000" cy="435238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0" y="0"/>
              <a:ext cx="6219825" cy="435292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fr-FR" sz="1100"/>
            </a:p>
          </p:txBody>
        </p:sp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52826" y="3743325"/>
              <a:ext cx="2057143" cy="295238"/>
            </a:xfrm>
            <a:prstGeom prst="rect">
              <a:avLst/>
            </a:prstGeom>
          </p:spPr>
        </p:pic>
      </p:grp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516216" y="3068960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Le débit résiduel à saisir correspond à 10% du débit nominal.</a:t>
            </a:r>
            <a:endParaRPr lang="fr-FR" sz="1100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516216" y="4149080"/>
            <a:ext cx="230425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Fixer la Régulation du débit à "débit variable"</a:t>
            </a:r>
            <a:endParaRPr lang="fr-FR" sz="1100" dirty="0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516216" y="5949280"/>
            <a:ext cx="2304256" cy="432048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Le  circulateur est à vitesse variable. </a:t>
            </a:r>
            <a:endParaRPr lang="fr-FR" sz="1100" dirty="0"/>
          </a:p>
        </p:txBody>
      </p:sp>
      <p:cxnSp>
        <p:nvCxnSpPr>
          <p:cNvPr id="21" name="Connecteur en angle 61"/>
          <p:cNvCxnSpPr>
            <a:cxnSpLocks noChangeShapeType="1"/>
          </p:cNvCxnSpPr>
          <p:nvPr/>
        </p:nvCxnSpPr>
        <p:spPr bwMode="auto">
          <a:xfrm flipV="1">
            <a:off x="3995936" y="2564904"/>
            <a:ext cx="3168352" cy="504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516216" y="2276872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Installer une sonde extérieur permet de réduire les consommations en chauffage</a:t>
            </a:r>
            <a:endParaRPr lang="fr-FR" sz="1100" dirty="0"/>
          </a:p>
        </p:txBody>
      </p:sp>
      <p:cxnSp>
        <p:nvCxnSpPr>
          <p:cNvPr id="24" name="Connecteur en angle 61"/>
          <p:cNvCxnSpPr>
            <a:cxnSpLocks noChangeShapeType="1"/>
            <a:endCxn id="17" idx="1"/>
          </p:cNvCxnSpPr>
          <p:nvPr/>
        </p:nvCxnSpPr>
        <p:spPr bwMode="auto">
          <a:xfrm flipV="1">
            <a:off x="5724128" y="3369042"/>
            <a:ext cx="792088" cy="1319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7" name="Connecteur en angle 61"/>
          <p:cNvCxnSpPr>
            <a:cxnSpLocks noChangeShapeType="1"/>
            <a:endCxn id="18" idx="1"/>
          </p:cNvCxnSpPr>
          <p:nvPr/>
        </p:nvCxnSpPr>
        <p:spPr bwMode="auto">
          <a:xfrm>
            <a:off x="2987824" y="3501008"/>
            <a:ext cx="3528392" cy="86351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2" name="Connecteur en angle 61"/>
          <p:cNvCxnSpPr>
            <a:cxnSpLocks noChangeShapeType="1"/>
          </p:cNvCxnSpPr>
          <p:nvPr/>
        </p:nvCxnSpPr>
        <p:spPr bwMode="auto">
          <a:xfrm>
            <a:off x="5580112" y="5301208"/>
            <a:ext cx="1656184" cy="36004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516216" y="4725144"/>
            <a:ext cx="2304256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La valeur est celle du circulateur du module hydraulique. Celui de la chaudière est regroupé dans la puissance électrique des auxiliaires à Pn de la chaudière. (cf. étape N°3)</a:t>
            </a:r>
            <a:endParaRPr lang="fr-FR" sz="1100" dirty="0"/>
          </a:p>
        </p:txBody>
      </p:sp>
      <p:cxnSp>
        <p:nvCxnSpPr>
          <p:cNvPr id="35" name="Connecteur en angle 61"/>
          <p:cNvCxnSpPr>
            <a:cxnSpLocks noChangeShapeType="1"/>
            <a:endCxn id="20" idx="1"/>
          </p:cNvCxnSpPr>
          <p:nvPr/>
        </p:nvCxnSpPr>
        <p:spPr bwMode="auto">
          <a:xfrm>
            <a:off x="4427984" y="5589240"/>
            <a:ext cx="2088232" cy="57606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n°7 : Effectuer un calcul initial avec U22Win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39552" y="1412776"/>
            <a:ext cx="77768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Cette étape consiste à faire un premier calcul réglementaire avec U22Win et récupérer les résultats pour effectuer le post traitement à l'aide du format Excel du titre V.</a:t>
            </a:r>
            <a:endParaRPr lang="fr-FR" sz="11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060848"/>
            <a:ext cx="3487399" cy="211415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1693" y="2070373"/>
            <a:ext cx="3638095" cy="402857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11560" y="5949280"/>
            <a:ext cx="2304256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Copier ces valeurs pour les coller dans le format Excel du titre V (voir page 15)</a:t>
            </a:r>
            <a:endParaRPr lang="fr-FR" sz="1100" dirty="0"/>
          </a:p>
        </p:txBody>
      </p:sp>
      <p:cxnSp>
        <p:nvCxnSpPr>
          <p:cNvPr id="12" name="Connecteur en angle 61"/>
          <p:cNvCxnSpPr>
            <a:cxnSpLocks noChangeShapeType="1"/>
            <a:endCxn id="11" idx="0"/>
          </p:cNvCxnSpPr>
          <p:nvPr/>
        </p:nvCxnSpPr>
        <p:spPr bwMode="auto">
          <a:xfrm rot="5400000">
            <a:off x="1295636" y="4689140"/>
            <a:ext cx="1728192" cy="7920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5" name="Connecteur en angle 61"/>
          <p:cNvCxnSpPr>
            <a:cxnSpLocks noChangeShapeType="1"/>
          </p:cNvCxnSpPr>
          <p:nvPr/>
        </p:nvCxnSpPr>
        <p:spPr bwMode="auto">
          <a:xfrm rot="10800000" flipV="1">
            <a:off x="2915816" y="5661248"/>
            <a:ext cx="4824536" cy="576064"/>
          </a:xfrm>
          <a:prstGeom prst="bentConnector3">
            <a:avLst>
              <a:gd name="adj1" fmla="val 248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n°7 : Effectuer un calcul initial avec U22Win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5609524" cy="422857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187624" y="4797152"/>
            <a:ext cx="3781425" cy="3143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cxnSp>
        <p:nvCxnSpPr>
          <p:cNvPr id="15" name="Connecteur en angle 61"/>
          <p:cNvCxnSpPr>
            <a:cxnSpLocks noChangeShapeType="1"/>
          </p:cNvCxnSpPr>
          <p:nvPr/>
        </p:nvCxnSpPr>
        <p:spPr bwMode="auto">
          <a:xfrm>
            <a:off x="4716016" y="3645024"/>
            <a:ext cx="2376264" cy="12700"/>
          </a:xfrm>
          <a:prstGeom prst="bentConnector3">
            <a:avLst>
              <a:gd name="adj1" fmla="val 78402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372200" y="3501008"/>
            <a:ext cx="2304256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Sélectionner "Valeurs"</a:t>
            </a:r>
            <a:endParaRPr lang="fr-FR" sz="1100" dirty="0"/>
          </a:p>
        </p:txBody>
      </p:sp>
      <p:cxnSp>
        <p:nvCxnSpPr>
          <p:cNvPr id="18" name="Connecteur en angle 61"/>
          <p:cNvCxnSpPr>
            <a:cxnSpLocks noChangeShapeType="1"/>
          </p:cNvCxnSpPr>
          <p:nvPr/>
        </p:nvCxnSpPr>
        <p:spPr bwMode="auto">
          <a:xfrm flipV="1">
            <a:off x="2267744" y="2060268"/>
            <a:ext cx="4176464" cy="86467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0" name="Connecteur en angle 61"/>
          <p:cNvCxnSpPr>
            <a:cxnSpLocks noChangeShapeType="1"/>
          </p:cNvCxnSpPr>
          <p:nvPr/>
        </p:nvCxnSpPr>
        <p:spPr bwMode="auto">
          <a:xfrm>
            <a:off x="4967536" y="4941748"/>
            <a:ext cx="2412776" cy="79150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372200" y="5157192"/>
            <a:ext cx="2304256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Copier les consommations mensuelles ECS.</a:t>
            </a:r>
          </a:p>
          <a:p>
            <a:pPr>
              <a:defRPr/>
            </a:pPr>
            <a:r>
              <a:rPr lang="fr-FR" sz="1100" dirty="0" smtClean="0"/>
              <a:t>(Astuce : Sélectionner ces valeurs, faire "Ctrl C" puis "Ctrl V" dans le fichier Excel du titre V (voir page 15)</a:t>
            </a:r>
            <a:endParaRPr lang="fr-FR" sz="1100" dirty="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372200" y="1916832"/>
            <a:ext cx="2304256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Sélectionner "Consommations"</a:t>
            </a:r>
            <a:endParaRPr lang="fr-FR" sz="11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2262014"/>
            <a:ext cx="6467426" cy="430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051720" y="0"/>
            <a:ext cx="6793200" cy="1270800"/>
          </a:xfrm>
        </p:spPr>
        <p:txBody>
          <a:bodyPr/>
          <a:lstStyle/>
          <a:p>
            <a:r>
              <a:rPr lang="fr-FR" dirty="0" smtClean="0"/>
              <a:t>Etape n°8 : Effectuer le post traitement avec le fichier Excel du titre V  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39552" y="980728"/>
            <a:ext cx="25474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 smtClean="0"/>
              <a:t>Télécharger le format Excel du titre V </a:t>
            </a:r>
            <a:endParaRPr lang="fr-FR" sz="1100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020272" y="2420888"/>
            <a:ext cx="136815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les cellules bleues par les valeurs du projet</a:t>
            </a:r>
            <a:endParaRPr lang="fr-FR" sz="1100" dirty="0"/>
          </a:p>
        </p:txBody>
      </p:sp>
      <p:cxnSp>
        <p:nvCxnSpPr>
          <p:cNvPr id="19" name="Connecteur en angle 61"/>
          <p:cNvCxnSpPr>
            <a:cxnSpLocks noChangeShapeType="1"/>
          </p:cNvCxnSpPr>
          <p:nvPr/>
        </p:nvCxnSpPr>
        <p:spPr bwMode="auto">
          <a:xfrm>
            <a:off x="5076056" y="5517232"/>
            <a:ext cx="2448272" cy="216024"/>
          </a:xfrm>
          <a:prstGeom prst="bentConnector3">
            <a:avLst>
              <a:gd name="adj1" fmla="val 66729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020272" y="5589240"/>
            <a:ext cx="1368152" cy="26161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Voir page suivante</a:t>
            </a:r>
            <a:endParaRPr lang="fr-FR" sz="1100" dirty="0"/>
          </a:p>
        </p:txBody>
      </p: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 flipV="1">
            <a:off x="5940152" y="4365104"/>
            <a:ext cx="1512168" cy="504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020272" y="3717032"/>
            <a:ext cx="1368152" cy="1277273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Dans "Natures des valeurs" sélectionner "Par défaut" pour les températures 20°C et 2°C.</a:t>
            </a:r>
          </a:p>
          <a:p>
            <a:pPr>
              <a:defRPr/>
            </a:pPr>
            <a:r>
              <a:rPr lang="fr-FR" sz="1100" dirty="0" smtClean="0"/>
              <a:t>Certifiée pour 7°C.</a:t>
            </a:r>
            <a:endParaRPr lang="fr-FR" sz="110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1484784"/>
            <a:ext cx="507822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467544" y="1238216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hlinkClick r:id="rId4"/>
              </a:rPr>
              <a:t>https://www.rt-batiment.fr/batiments-neufs/reglementation-thermique-2012/titre-v-etude-des-cas-particuliers.html</a:t>
            </a:r>
            <a:endParaRPr lang="fr-FR" sz="1200" dirty="0"/>
          </a:p>
        </p:txBody>
      </p:sp>
      <p:sp>
        <p:nvSpPr>
          <p:cNvPr id="26" name="Ellipse 25"/>
          <p:cNvSpPr/>
          <p:nvPr/>
        </p:nvSpPr>
        <p:spPr>
          <a:xfrm>
            <a:off x="4491446" y="4924076"/>
            <a:ext cx="720080" cy="119062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sp>
        <p:nvSpPr>
          <p:cNvPr id="27" name="Ellipse 26"/>
          <p:cNvSpPr/>
          <p:nvPr/>
        </p:nvSpPr>
        <p:spPr>
          <a:xfrm>
            <a:off x="3534610" y="6148212"/>
            <a:ext cx="609600" cy="50405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sp>
        <p:nvSpPr>
          <p:cNvPr id="28" name="ZoneTexte 27"/>
          <p:cNvSpPr txBox="1"/>
          <p:nvPr/>
        </p:nvSpPr>
        <p:spPr>
          <a:xfrm>
            <a:off x="3610258" y="6172727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/>
              <a:t>97.39%</a:t>
            </a:r>
            <a:endParaRPr lang="fr-FR" sz="7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610258" y="6283682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/>
              <a:t>17.97</a:t>
            </a:r>
            <a:endParaRPr lang="fr-FR" sz="7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56" y="3835010"/>
            <a:ext cx="8697659" cy="254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0808" y="2718445"/>
            <a:ext cx="11239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980728"/>
            <a:ext cx="34385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ZoneTexte 25"/>
          <p:cNvSpPr txBox="1"/>
          <p:nvPr/>
        </p:nvSpPr>
        <p:spPr>
          <a:xfrm>
            <a:off x="1852788" y="27980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97.39%</a:t>
            </a:r>
            <a:endParaRPr lang="fr-FR" sz="1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1873520" y="295058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17.97</a:t>
            </a:r>
            <a:endParaRPr lang="fr-FR" sz="1000" dirty="0"/>
          </a:p>
        </p:txBody>
      </p:sp>
      <p:cxnSp>
        <p:nvCxnSpPr>
          <p:cNvPr id="16" name="Connecteur en angle 61"/>
          <p:cNvCxnSpPr>
            <a:cxnSpLocks noChangeShapeType="1"/>
          </p:cNvCxnSpPr>
          <p:nvPr/>
        </p:nvCxnSpPr>
        <p:spPr bwMode="auto">
          <a:xfrm flipV="1">
            <a:off x="2411760" y="2060848"/>
            <a:ext cx="3600400" cy="93610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8" name="Connecteur en angle 61"/>
          <p:cNvCxnSpPr>
            <a:cxnSpLocks noChangeShapeType="1"/>
          </p:cNvCxnSpPr>
          <p:nvPr/>
        </p:nvCxnSpPr>
        <p:spPr bwMode="auto">
          <a:xfrm flipV="1">
            <a:off x="2627784" y="1124744"/>
            <a:ext cx="3402751" cy="86409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0" name="Connecteur en angle 61"/>
          <p:cNvCxnSpPr>
            <a:cxnSpLocks noChangeShapeType="1"/>
          </p:cNvCxnSpPr>
          <p:nvPr/>
        </p:nvCxnSpPr>
        <p:spPr bwMode="auto">
          <a:xfrm rot="5400000" flipH="1" flipV="1">
            <a:off x="4689201" y="3815859"/>
            <a:ext cx="2880318" cy="124250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 flipV="1">
            <a:off x="3203848" y="2996952"/>
            <a:ext cx="2826686" cy="15121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5652120" y="2708920"/>
            <a:ext cx="208823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les cellules bleues du tableau par les valeurs  issues du calcul initial avec U22Win (voir page 12 et 13)</a:t>
            </a:r>
            <a:endParaRPr lang="fr-FR" sz="1100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652120" y="1772816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 tableau par les valeurs  correspondantes à la Chaudière.</a:t>
            </a:r>
            <a:endParaRPr lang="fr-FR" sz="1100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652120" y="836712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Compléter le tableau par les valeurs correspondantes à la PAC.</a:t>
            </a:r>
            <a:endParaRPr lang="fr-FR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56" y="3754103"/>
            <a:ext cx="8697659" cy="254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finale : Terminer le calcul avec U22Win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475656" y="1628800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La dernière étape consiste à refaire un calcul avec le logiciel réglementaire en y incorporant les  corrections issues du post traitement du titre V</a:t>
            </a:r>
          </a:p>
          <a:p>
            <a:endParaRPr lang="fr-FR" dirty="0"/>
          </a:p>
        </p:txBody>
      </p:sp>
      <p:cxnSp>
        <p:nvCxnSpPr>
          <p:cNvPr id="12" name="Connecteur en angle 61"/>
          <p:cNvCxnSpPr>
            <a:cxnSpLocks noChangeShapeType="1"/>
          </p:cNvCxnSpPr>
          <p:nvPr/>
        </p:nvCxnSpPr>
        <p:spPr bwMode="auto">
          <a:xfrm flipV="1">
            <a:off x="3563888" y="3573016"/>
            <a:ext cx="3240358" cy="144016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4" name="Connecteur en angle 61"/>
          <p:cNvCxnSpPr>
            <a:cxnSpLocks noChangeShapeType="1"/>
          </p:cNvCxnSpPr>
          <p:nvPr/>
        </p:nvCxnSpPr>
        <p:spPr bwMode="auto">
          <a:xfrm rot="16200000" flipV="1">
            <a:off x="6092551" y="4589511"/>
            <a:ext cx="2367880" cy="63969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868144" y="2492896"/>
            <a:ext cx="2088232" cy="144655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Valeurs à copier pour compléter le module du titre V de U22Winn (cellules vertes):</a:t>
            </a:r>
          </a:p>
          <a:p>
            <a:pPr>
              <a:defRPr/>
            </a:pPr>
            <a:r>
              <a:rPr lang="fr-FR" sz="1100" dirty="0" smtClean="0"/>
              <a:t>-Aepenr</a:t>
            </a:r>
          </a:p>
          <a:p>
            <a:pPr>
              <a:defRPr/>
            </a:pPr>
            <a:r>
              <a:rPr lang="fr-FR" sz="1100" dirty="0" smtClean="0"/>
              <a:t>-Consommations de gaz pour l'ECS</a:t>
            </a:r>
          </a:p>
          <a:p>
            <a:pPr>
              <a:defRPr/>
            </a:pPr>
            <a:r>
              <a:rPr lang="fr-FR" sz="1100" dirty="0" smtClean="0"/>
              <a:t>-Consommations élec. pour l'ECS</a:t>
            </a:r>
            <a:endParaRPr lang="fr-FR" sz="1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895" y="915417"/>
            <a:ext cx="2590476" cy="420000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653" y="3140968"/>
            <a:ext cx="59261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588224" y="2612812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La  chaudière hybride  à accumulation dispose d'un deuxième mode de régulation</a:t>
            </a:r>
            <a:endParaRPr lang="fr-FR" sz="1100" dirty="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588224" y="5589240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Saisir les 3 valeurs issues du post traitement du format Excel du titre V  (cf. page 16) </a:t>
            </a:r>
            <a:endParaRPr lang="fr-FR" sz="1100" dirty="0"/>
          </a:p>
        </p:txBody>
      </p:sp>
      <p:cxnSp>
        <p:nvCxnSpPr>
          <p:cNvPr id="19" name="Connecteur en angle 61"/>
          <p:cNvCxnSpPr>
            <a:cxnSpLocks noChangeShapeType="1"/>
            <a:endCxn id="18" idx="1"/>
          </p:cNvCxnSpPr>
          <p:nvPr/>
        </p:nvCxnSpPr>
        <p:spPr bwMode="auto">
          <a:xfrm flipV="1">
            <a:off x="2771800" y="5889322"/>
            <a:ext cx="3816424" cy="492006"/>
          </a:xfrm>
          <a:prstGeom prst="bentConnector3">
            <a:avLst>
              <a:gd name="adj1" fmla="val 93676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2" name="Connecteur en angle 61"/>
          <p:cNvCxnSpPr>
            <a:cxnSpLocks noChangeShapeType="1"/>
          </p:cNvCxnSpPr>
          <p:nvPr/>
        </p:nvCxnSpPr>
        <p:spPr bwMode="auto">
          <a:xfrm flipV="1">
            <a:off x="5327576" y="4797152"/>
            <a:ext cx="2916832" cy="6360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588224" y="4437112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Le module Titre V permet de calculer la Température limite  Amont PAC (cf. page 5).</a:t>
            </a:r>
            <a:endParaRPr lang="fr-FR" sz="1100" dirty="0"/>
          </a:p>
        </p:txBody>
      </p:sp>
      <p:cxnSp>
        <p:nvCxnSpPr>
          <p:cNvPr id="24" name="Connecteur en angle 61"/>
          <p:cNvCxnSpPr>
            <a:cxnSpLocks noChangeShapeType="1"/>
          </p:cNvCxnSpPr>
          <p:nvPr/>
        </p:nvCxnSpPr>
        <p:spPr bwMode="auto">
          <a:xfrm flipV="1">
            <a:off x="4716016" y="3861048"/>
            <a:ext cx="3096344" cy="1140078"/>
          </a:xfrm>
          <a:prstGeom prst="bentConnector3">
            <a:avLst>
              <a:gd name="adj1" fmla="val 56152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588224" y="3645024"/>
            <a:ext cx="2088232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La PAC de la chaudière hybride est réversible ( dégivre).</a:t>
            </a:r>
            <a:endParaRPr lang="fr-FR" sz="1100" dirty="0"/>
          </a:p>
        </p:txBody>
      </p:sp>
      <p:sp>
        <p:nvSpPr>
          <p:cNvPr id="27" name="Virage 26"/>
          <p:cNvSpPr/>
          <p:nvPr/>
        </p:nvSpPr>
        <p:spPr>
          <a:xfrm rot="5400000">
            <a:off x="755576" y="1916832"/>
            <a:ext cx="1800200" cy="936104"/>
          </a:xfrm>
          <a:prstGeom prst="bentArrow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>
              <a:solidFill>
                <a:schemeClr val="tx1"/>
              </a:solidFill>
            </a:endParaRPr>
          </a:p>
        </p:txBody>
      </p:sp>
      <p:cxnSp>
        <p:nvCxnSpPr>
          <p:cNvPr id="28" name="Connecteur en angle 61"/>
          <p:cNvCxnSpPr>
            <a:cxnSpLocks noChangeShapeType="1"/>
          </p:cNvCxnSpPr>
          <p:nvPr/>
        </p:nvCxnSpPr>
        <p:spPr bwMode="auto">
          <a:xfrm rot="5400000" flipH="1" flipV="1">
            <a:off x="3599892" y="1592796"/>
            <a:ext cx="2232248" cy="216024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33" name="Connecteur en angle 61"/>
          <p:cNvCxnSpPr>
            <a:cxnSpLocks noChangeShapeType="1"/>
          </p:cNvCxnSpPr>
          <p:nvPr/>
        </p:nvCxnSpPr>
        <p:spPr bwMode="auto">
          <a:xfrm>
            <a:off x="1979712" y="1628800"/>
            <a:ext cx="3968824" cy="80392"/>
          </a:xfrm>
          <a:prstGeom prst="bentConnector3">
            <a:avLst>
              <a:gd name="adj1" fmla="val 5576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995936" y="1268760"/>
            <a:ext cx="2088232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Ajouter un titre V dans U22Win (Clic droit), puis sélectionner le titre V du générateur hybride</a:t>
            </a:r>
            <a:endParaRPr lang="fr-FR" sz="1100" dirty="0"/>
          </a:p>
        </p:txBody>
      </p:sp>
      <p:sp>
        <p:nvSpPr>
          <p:cNvPr id="37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79712" y="332656"/>
            <a:ext cx="6793200" cy="1368152"/>
          </a:xfrm>
        </p:spPr>
        <p:txBody>
          <a:bodyPr/>
          <a:lstStyle/>
          <a:p>
            <a:r>
              <a:rPr lang="fr-FR" dirty="0" smtClean="0"/>
              <a:t>Terminer le calcul avec U22Win / Ajouter 	un titre V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816599" y="5329783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-5</a:t>
            </a:r>
            <a:endParaRPr lang="fr-FR" sz="1000" dirty="0"/>
          </a:p>
        </p:txBody>
      </p:sp>
      <p:sp>
        <p:nvSpPr>
          <p:cNvPr id="23" name="ZoneTexte 22"/>
          <p:cNvSpPr txBox="1"/>
          <p:nvPr/>
        </p:nvSpPr>
        <p:spPr>
          <a:xfrm>
            <a:off x="2224311" y="556485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5,11</a:t>
            </a:r>
            <a:endParaRPr lang="fr-FR" sz="1000" dirty="0"/>
          </a:p>
        </p:txBody>
      </p:sp>
      <p:sp>
        <p:nvSpPr>
          <p:cNvPr id="26" name="ZoneTexte 25"/>
          <p:cNvSpPr txBox="1"/>
          <p:nvPr/>
        </p:nvSpPr>
        <p:spPr>
          <a:xfrm>
            <a:off x="2224311" y="604033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19,8</a:t>
            </a:r>
            <a:endParaRPr lang="fr-FR" sz="1000" dirty="0"/>
          </a:p>
        </p:txBody>
      </p:sp>
      <p:sp>
        <p:nvSpPr>
          <p:cNvPr id="29" name="ZoneTexte 28"/>
          <p:cNvSpPr txBox="1"/>
          <p:nvPr/>
        </p:nvSpPr>
        <p:spPr>
          <a:xfrm>
            <a:off x="2224311" y="6279123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7,0</a:t>
            </a:r>
            <a:endParaRPr lang="fr-FR" sz="1000" dirty="0"/>
          </a:p>
        </p:txBody>
      </p:sp>
      <p:sp>
        <p:nvSpPr>
          <p:cNvPr id="30" name="ZoneTexte 29"/>
          <p:cNvSpPr txBox="1"/>
          <p:nvPr/>
        </p:nvSpPr>
        <p:spPr>
          <a:xfrm>
            <a:off x="4802882" y="605776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3,8</a:t>
            </a:r>
            <a:endParaRPr lang="fr-FR" sz="1000" dirty="0"/>
          </a:p>
        </p:txBody>
      </p:sp>
      <p:cxnSp>
        <p:nvCxnSpPr>
          <p:cNvPr id="31" name="Connecteur en angle 61"/>
          <p:cNvCxnSpPr>
            <a:cxnSpLocks noChangeShapeType="1"/>
            <a:endCxn id="15" idx="1"/>
          </p:cNvCxnSpPr>
          <p:nvPr/>
        </p:nvCxnSpPr>
        <p:spPr bwMode="auto">
          <a:xfrm rot="5400000" flipH="1" flipV="1">
            <a:off x="4926015" y="3206951"/>
            <a:ext cx="1956266" cy="1368152"/>
          </a:xfrm>
          <a:prstGeom prst="bentConnector2">
            <a:avLst/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Terminer le calcul avec U22Win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501008"/>
            <a:ext cx="714286" cy="542857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347864" y="350100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100" dirty="0" smtClean="0"/>
              <a:t>Lancer un calcul pour obtenir les valeurs finales, intégrant le post traitement et la correction sur la régulation. </a:t>
            </a:r>
            <a:endParaRPr lang="fr-FR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7BE9-0A5C-4321-8679-5969B12A5692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Domaine d’application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23528" y="1700808"/>
            <a:ext cx="8478736" cy="290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  <a:t>La modélisation de ce système est basée sur le Titre V </a:t>
            </a:r>
            <a:r>
              <a:rPr lang="fr-FR" sz="1200" dirty="0" smtClean="0">
                <a:solidFill>
                  <a:srgbClr val="C1001F"/>
                </a:solidFill>
                <a:latin typeface="76 Helvetica BoldItalic" pitchFamily="64" charset="0"/>
              </a:rPr>
              <a:t> du 13 août 2015 de la RT2012 relatif </a:t>
            </a:r>
            <a:r>
              <a:rPr lang="fr-FR" sz="1200" dirty="0">
                <a:solidFill>
                  <a:srgbClr val="C1001F"/>
                </a:solidFill>
                <a:latin typeface="76 Helvetica BoldItalic" pitchFamily="64" charset="0"/>
              </a:rPr>
              <a:t>à la prise en compte du «Générateur Hybride» </a:t>
            </a:r>
            <a:r>
              <a:rPr lang="fr-FR" sz="1200" dirty="0" smtClean="0">
                <a:solidFill>
                  <a:srgbClr val="C1001F"/>
                </a:solidFill>
                <a:latin typeface="76 Helvetica BoldItalic" pitchFamily="64" charset="0"/>
              </a:rPr>
              <a:t> pour le chauffage et l’ECS.</a:t>
            </a:r>
            <a:endParaRPr lang="fr-FR" sz="1200" dirty="0">
              <a:solidFill>
                <a:srgbClr val="000000"/>
              </a:solidFill>
            </a:endParaRPr>
          </a:p>
          <a:p>
            <a:endParaRPr lang="fr-FR" sz="1200" dirty="0">
              <a:solidFill>
                <a:srgbClr val="000000"/>
              </a:solidFill>
            </a:endParaRPr>
          </a:p>
          <a:p>
            <a:r>
              <a:rPr lang="fr-FR" sz="1200" dirty="0">
                <a:solidFill>
                  <a:srgbClr val="000000"/>
                </a:solidFill>
              </a:rPr>
              <a:t>Le titre V s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applique uniquement aux 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maisons individuelles</a:t>
            </a:r>
            <a:r>
              <a:rPr lang="fr-FR" altLang="ja-JP" sz="1200" dirty="0">
                <a:solidFill>
                  <a:srgbClr val="000000"/>
                </a:solidFill>
              </a:rPr>
              <a:t> ou 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accolées</a:t>
            </a:r>
            <a:r>
              <a:rPr lang="fr-FR" altLang="ja-JP" sz="1200" dirty="0">
                <a:solidFill>
                  <a:srgbClr val="000000"/>
                </a:solidFill>
              </a:rPr>
              <a:t> soumises aux exigences de l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arrêté du 26 octobre 2010. </a:t>
            </a:r>
            <a:r>
              <a:rPr lang="fr-FR" altLang="ja-JP" sz="1200" dirty="0" smtClean="0">
                <a:solidFill>
                  <a:srgbClr val="000000"/>
                </a:solidFill>
              </a:rPr>
              <a:t>Il </a:t>
            </a:r>
            <a:r>
              <a:rPr lang="fr-FR" altLang="ja-JP" sz="1200" dirty="0">
                <a:solidFill>
                  <a:srgbClr val="000000"/>
                </a:solidFill>
              </a:rPr>
              <a:t>ne s</a:t>
            </a:r>
            <a:r>
              <a:rPr lang="ja-JP" altLang="fr-FR" sz="1200" dirty="0">
                <a:solidFill>
                  <a:srgbClr val="000000"/>
                </a:solidFill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</a:rPr>
              <a:t>applique qu</a:t>
            </a:r>
            <a:r>
              <a:rPr lang="ja-JP" altLang="fr-FR" sz="1200" dirty="0">
                <a:solidFill>
                  <a:srgbClr val="000000"/>
                </a:solidFill>
                <a:latin typeface="75 Helvetica Bold" pitchFamily="28" charset="0"/>
              </a:rPr>
              <a:t>’</a:t>
            </a:r>
            <a:r>
              <a:rPr lang="fr-FR" altLang="ja-JP" sz="1200" dirty="0">
                <a:solidFill>
                  <a:srgbClr val="000000"/>
                </a:solidFill>
                <a:latin typeface="75 Helvetica Bold" pitchFamily="28" charset="0"/>
              </a:rPr>
              <a:t>aux générateurs hybrides associés à des radiateurs à eau chaude et/ou à des planchers chauffants sur vecteur eau.</a:t>
            </a:r>
            <a:endParaRPr lang="fr-FR" altLang="ja-JP" sz="1200" b="1" dirty="0">
              <a:solidFill>
                <a:srgbClr val="000000"/>
              </a:solidFill>
            </a:endParaRPr>
          </a:p>
          <a:p>
            <a:endParaRPr lang="fr-FR" sz="1200" b="1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fr-FR" sz="1200" dirty="0">
                <a:solidFill>
                  <a:srgbClr val="000000"/>
                </a:solidFill>
              </a:rPr>
              <a:t>Il concerne les générateurs hybrides composés de </a:t>
            </a:r>
            <a:r>
              <a:rPr lang="fr-FR" sz="1200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endParaRPr lang="fr-FR" sz="1200" dirty="0">
              <a:solidFill>
                <a:srgbClr val="000000"/>
              </a:solidFill>
            </a:endParaRPr>
          </a:p>
          <a:p>
            <a:pPr marL="190500" lvl="1">
              <a:lnSpc>
                <a:spcPct val="110000"/>
              </a:lnSpc>
            </a:pPr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une PAC électrique A/E de puissance utile nominale inférieure à 5 kW à 7/35 ;</a:t>
            </a:r>
          </a:p>
          <a:p>
            <a:pPr marL="190500" lvl="1"/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une chaudière à condensation ;</a:t>
            </a:r>
          </a:p>
          <a:p>
            <a:pPr marL="190500" lvl="1"/>
            <a:r>
              <a:rPr lang="fr-FR" sz="1200" dirty="0">
                <a:solidFill>
                  <a:srgbClr val="0083C4"/>
                </a:solidFill>
              </a:rPr>
              <a:t>•</a:t>
            </a:r>
            <a:r>
              <a:rPr lang="fr-FR" sz="1200" dirty="0">
                <a:solidFill>
                  <a:srgbClr val="000000"/>
                </a:solidFill>
              </a:rPr>
              <a:t> un système de régulation permettant une commutation entre les deux générateurs en fonction de leurs performances </a:t>
            </a:r>
            <a:r>
              <a:rPr lang="fr-FR" sz="1200" dirty="0" smtClean="0">
                <a:solidFill>
                  <a:srgbClr val="000000"/>
                </a:solidFill>
              </a:rPr>
              <a:t>en énergie </a:t>
            </a:r>
            <a:r>
              <a:rPr lang="fr-FR" sz="1200" dirty="0">
                <a:solidFill>
                  <a:srgbClr val="000000"/>
                </a:solidFill>
              </a:rPr>
              <a:t>primaire</a:t>
            </a:r>
            <a:r>
              <a:rPr lang="fr-FR" sz="1200" dirty="0" smtClean="0">
                <a:solidFill>
                  <a:srgbClr val="000000"/>
                </a:solidFill>
              </a:rPr>
              <a:t>.</a:t>
            </a:r>
          </a:p>
          <a:p>
            <a:pPr marL="190500" lvl="1">
              <a:buFont typeface="Arial" pitchFamily="34" charset="0"/>
              <a:buChar char="•"/>
            </a:pPr>
            <a:r>
              <a:rPr lang="fr-FR" sz="1200" dirty="0">
                <a:solidFill>
                  <a:srgbClr val="0083C4"/>
                </a:solidFill>
              </a:rPr>
              <a:t> </a:t>
            </a:r>
            <a:r>
              <a:rPr lang="fr-FR" sz="1200" dirty="0">
                <a:solidFill>
                  <a:srgbClr val="000000"/>
                </a:solidFill>
              </a:rPr>
              <a:t>un ballon de chauffage d’eau chaude sanitaire inférieur à 500L.</a:t>
            </a: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564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51520" y="908720"/>
            <a:ext cx="7934325" cy="583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rgbClr val="000000"/>
                </a:solidFill>
              </a:rPr>
              <a:t>Le présent document décrit la saisie et la prise en compte de </a:t>
            </a:r>
            <a:r>
              <a:rPr lang="fr-FR" sz="1100" dirty="0" smtClean="0">
                <a:solidFill>
                  <a:srgbClr val="000000"/>
                </a:solidFill>
              </a:rPr>
              <a:t>la chaudière gaz à accumulation hybride de C</a:t>
            </a:r>
            <a:r>
              <a:rPr lang="fr-FR" altLang="ja-JP" sz="1100" dirty="0" smtClean="0">
                <a:solidFill>
                  <a:srgbClr val="000000"/>
                </a:solidFill>
              </a:rPr>
              <a:t>HAFFOTEAUX </a:t>
            </a:r>
            <a:r>
              <a:rPr lang="fr-FR" altLang="ja-JP" sz="1100" dirty="0">
                <a:solidFill>
                  <a:srgbClr val="000000"/>
                </a:solidFill>
              </a:rPr>
              <a:t>dans le logiciel d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application de la RT 2012 U22win. Seule la saisie de la «génération chauffage &amp; ECS» est décrite ; un focus spécifique sur la saisie du circulateur est également réalisé.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b="1" dirty="0" smtClean="0">
                <a:solidFill>
                  <a:srgbClr val="000000"/>
                </a:solidFill>
                <a:latin typeface="75 Helvetica Bold" pitchFamily="28" charset="0"/>
              </a:rPr>
              <a:t>La chaudière gaz à accumulation hybride </a:t>
            </a:r>
            <a:r>
              <a:rPr lang="fr-FR" sz="1100" dirty="0" smtClean="0">
                <a:solidFill>
                  <a:srgbClr val="000000"/>
                </a:solidFill>
              </a:rPr>
              <a:t>est </a:t>
            </a:r>
            <a:r>
              <a:rPr lang="fr-FR" sz="1100" dirty="0">
                <a:solidFill>
                  <a:srgbClr val="000000"/>
                </a:solidFill>
              </a:rPr>
              <a:t>composée des éléments suivants :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endParaRPr lang="fr-FR" sz="1100" dirty="0">
              <a:solidFill>
                <a:srgbClr val="000000"/>
              </a:solidFill>
            </a:endParaRPr>
          </a:p>
          <a:p>
            <a:r>
              <a:rPr lang="fr-FR" sz="1100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	</a:t>
            </a:r>
          </a:p>
          <a:p>
            <a:endParaRPr lang="fr-FR" sz="1100" b="1" dirty="0">
              <a:solidFill>
                <a:srgbClr val="000000"/>
              </a:solidFill>
              <a:latin typeface="75 Helvetica Bold" pitchFamily="28" charset="0"/>
            </a:endParaRPr>
          </a:p>
          <a:p>
            <a:endParaRPr lang="fr-FR" sz="1100" b="1" dirty="0">
              <a:solidFill>
                <a:srgbClr val="000000"/>
              </a:solidFill>
              <a:latin typeface="75 Helvetica Bold" pitchFamily="28" charset="0"/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ensemble du système est décrit dans </a:t>
            </a:r>
            <a:r>
              <a:rPr lang="fr-FR" altLang="ja-JP" sz="1100" dirty="0" smtClean="0">
                <a:solidFill>
                  <a:srgbClr val="000000"/>
                </a:solidFill>
              </a:rPr>
              <a:t>deux objets </a:t>
            </a:r>
            <a:r>
              <a:rPr lang="fr-FR" altLang="ja-JP" sz="1100" b="1" dirty="0">
                <a:solidFill>
                  <a:srgbClr val="000000"/>
                </a:solidFill>
                <a:latin typeface="75 Helvetica Bold" pitchFamily="28" charset="0"/>
              </a:rPr>
              <a:t>«génération»</a:t>
            </a:r>
            <a:r>
              <a:rPr lang="fr-FR" altLang="ja-JP" sz="1100" b="1" dirty="0">
                <a:solidFill>
                  <a:srgbClr val="000000"/>
                </a:solidFill>
              </a:rPr>
              <a:t> </a:t>
            </a:r>
            <a:r>
              <a:rPr lang="fr-FR" altLang="ja-JP" sz="1100" dirty="0" smtClean="0">
                <a:solidFill>
                  <a:srgbClr val="000000"/>
                </a:solidFill>
              </a:rPr>
              <a:t>(        ). L’un dédié au chauffage </a:t>
            </a:r>
          </a:p>
          <a:p>
            <a:pPr>
              <a:spcAft>
                <a:spcPct val="30000"/>
              </a:spcAft>
            </a:pPr>
            <a:r>
              <a:rPr lang="fr-FR" altLang="ja-JP" sz="1100" dirty="0">
                <a:solidFill>
                  <a:srgbClr val="000000"/>
                </a:solidFill>
              </a:rPr>
              <a:t>e</a:t>
            </a:r>
            <a:r>
              <a:rPr lang="fr-FR" altLang="ja-JP" sz="1100" dirty="0" smtClean="0">
                <a:solidFill>
                  <a:srgbClr val="000000"/>
                </a:solidFill>
              </a:rPr>
              <a:t>t l’autre à l’ECS. Ces objets contiennent les éléments suivants :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«générateur»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</a:t>
            </a:r>
            <a:r>
              <a:rPr lang="fr-FR" sz="1100" dirty="0" smtClean="0">
                <a:solidFill>
                  <a:srgbClr val="000000"/>
                </a:solidFill>
              </a:rPr>
              <a:t>du compresseur (       </a:t>
            </a:r>
            <a:r>
              <a:rPr lang="fr-FR" sz="1100" dirty="0">
                <a:solidFill>
                  <a:srgbClr val="000000"/>
                </a:solidFill>
              </a:rPr>
              <a:t>)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«générateur»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de la chaudière gaz à condensation (       )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un </a:t>
            </a:r>
            <a:r>
              <a:rPr lang="fr-FR" sz="1100" b="1" dirty="0">
                <a:solidFill>
                  <a:srgbClr val="000000"/>
                </a:solidFill>
                <a:latin typeface="75 Helvetica Bold" pitchFamily="28" charset="0"/>
              </a:rPr>
              <a:t>«système de stockage»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décrivant les caractéristiques du ballon de stockage (       </a:t>
            </a:r>
            <a:r>
              <a:rPr lang="fr-FR" sz="1100" dirty="0" smtClean="0">
                <a:solidFill>
                  <a:srgbClr val="000000"/>
                </a:solidFill>
              </a:rPr>
              <a:t> ) </a:t>
            </a:r>
            <a:r>
              <a:rPr lang="fr-FR" sz="1100" dirty="0">
                <a:solidFill>
                  <a:srgbClr val="000000"/>
                </a:solidFill>
              </a:rPr>
              <a:t/>
            </a:r>
            <a:br>
              <a:rPr lang="fr-FR" sz="1100" dirty="0">
                <a:solidFill>
                  <a:srgbClr val="000000"/>
                </a:solidFill>
              </a:rPr>
            </a:br>
            <a:r>
              <a:rPr lang="fr-FR" sz="1100" dirty="0">
                <a:solidFill>
                  <a:srgbClr val="000000"/>
                </a:solidFill>
              </a:rPr>
              <a:t>   </a:t>
            </a:r>
          </a:p>
          <a:p>
            <a:endParaRPr lang="fr-FR" sz="1100" dirty="0">
              <a:solidFill>
                <a:srgbClr val="000000"/>
              </a:solidFill>
            </a:endParaRPr>
          </a:p>
          <a:p>
            <a:pPr>
              <a:spcAft>
                <a:spcPct val="30000"/>
              </a:spcAft>
            </a:pPr>
            <a:r>
              <a:rPr lang="fr-FR" sz="1100" dirty="0">
                <a:solidFill>
                  <a:srgbClr val="000000"/>
                </a:solidFill>
              </a:rPr>
              <a:t>Les étapes de la saisie du système sont les suivantes : 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1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de l</a:t>
            </a:r>
            <a:r>
              <a:rPr lang="ja-JP" altLang="fr-FR" sz="1100" dirty="0">
                <a:solidFill>
                  <a:srgbClr val="000000"/>
                </a:solidFill>
              </a:rPr>
              <a:t>’</a:t>
            </a:r>
            <a:r>
              <a:rPr lang="fr-FR" altLang="ja-JP" sz="1100" dirty="0">
                <a:solidFill>
                  <a:srgbClr val="000000"/>
                </a:solidFill>
              </a:rPr>
              <a:t>objet génération «Chaudière hybride Talia </a:t>
            </a:r>
            <a:r>
              <a:rPr lang="fr-FR" altLang="ja-JP" sz="1100" dirty="0" smtClean="0">
                <a:solidFill>
                  <a:srgbClr val="000000"/>
                </a:solidFill>
              </a:rPr>
              <a:t>hybrid Flex» </a:t>
            </a:r>
            <a:r>
              <a:rPr lang="fr-FR" altLang="ja-JP" sz="1100" dirty="0">
                <a:solidFill>
                  <a:srgbClr val="000000"/>
                </a:solidFill>
              </a:rPr>
              <a:t>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2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du générateur «</a:t>
            </a:r>
            <a:r>
              <a:rPr lang="fr-FR" sz="1100" dirty="0" smtClean="0">
                <a:solidFill>
                  <a:srgbClr val="000000"/>
                </a:solidFill>
              </a:rPr>
              <a:t>PAC (fonction </a:t>
            </a:r>
            <a:r>
              <a:rPr lang="fr-FR" sz="1100" dirty="0">
                <a:solidFill>
                  <a:srgbClr val="000000"/>
                </a:solidFill>
              </a:rPr>
              <a:t>chauffage)»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3 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>
                <a:solidFill>
                  <a:srgbClr val="000000"/>
                </a:solidFill>
              </a:rPr>
              <a:t>création du générateur «Chaudière gaz à condensation» ;</a:t>
            </a:r>
          </a:p>
          <a:p>
            <a:pPr marL="190500" lvl="1"/>
            <a:r>
              <a:rPr lang="fr-FR" sz="1100" dirty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4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création de l’objet génération « ECS initiale » </a:t>
            </a:r>
            <a:r>
              <a:rPr lang="fr-FR" altLang="ja-JP" sz="1100" dirty="0" smtClean="0">
                <a:solidFill>
                  <a:srgbClr val="000000"/>
                </a:solidFill>
              </a:rPr>
              <a:t>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 smtClean="0">
                <a:solidFill>
                  <a:srgbClr val="000000"/>
                </a:solidFill>
              </a:rPr>
              <a:t>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étape 5 :</a:t>
            </a:r>
            <a:r>
              <a:rPr lang="fr-FR" sz="1100" b="1" dirty="0" smtClean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ajouter un stockage électrique ;</a:t>
            </a: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6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focus saisie des circulateurs 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7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effectuer un calcul initial avec U22Win ;</a:t>
            </a: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8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 </a:t>
            </a:r>
            <a:r>
              <a:rPr lang="fr-FR" sz="1100" dirty="0" smtClean="0">
                <a:solidFill>
                  <a:srgbClr val="000000"/>
                </a:solidFill>
              </a:rPr>
              <a:t>effectuer le post traitement avec le format Excel du titre V ;</a:t>
            </a:r>
            <a:endParaRPr lang="fr-FR" altLang="ja-JP" sz="1100" dirty="0">
              <a:solidFill>
                <a:srgbClr val="000000"/>
              </a:solidFill>
            </a:endParaRPr>
          </a:p>
          <a:p>
            <a:pPr marL="190500" lvl="1"/>
            <a:r>
              <a:rPr lang="fr-FR" sz="1100" dirty="0" smtClean="0">
                <a:solidFill>
                  <a:srgbClr val="4E3073"/>
                </a:solidFill>
              </a:rPr>
              <a:t>•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étape </a:t>
            </a:r>
            <a:r>
              <a:rPr lang="fr-FR" sz="1100" b="1" dirty="0" smtClean="0">
                <a:solidFill>
                  <a:srgbClr val="000000"/>
                </a:solidFill>
                <a:latin typeface="B VAG Rounded Bold" pitchFamily="1" charset="0"/>
              </a:rPr>
              <a:t>finale </a:t>
            </a:r>
            <a:r>
              <a:rPr lang="fr-FR" sz="1100" b="1" dirty="0">
                <a:solidFill>
                  <a:srgbClr val="000000"/>
                </a:solidFill>
                <a:latin typeface="B VAG Rounded Bold" pitchFamily="1" charset="0"/>
              </a:rPr>
              <a:t>:</a:t>
            </a:r>
            <a:r>
              <a:rPr lang="fr-FR" sz="1100" b="1" dirty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terminer le calcul avec </a:t>
            </a:r>
            <a:r>
              <a:rPr lang="fr-FR" sz="1100" dirty="0">
                <a:solidFill>
                  <a:srgbClr val="000000"/>
                </a:solidFill>
              </a:rPr>
              <a:t>U22Win ;</a:t>
            </a: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  <a:p>
            <a:pPr marL="190500" lvl="1"/>
            <a:endParaRPr lang="fr-FR" sz="1100" dirty="0" smtClean="0">
              <a:solidFill>
                <a:srgbClr val="000000"/>
              </a:solidFill>
            </a:endParaRPr>
          </a:p>
          <a:p>
            <a:pPr marL="190500" lvl="1"/>
            <a:endParaRPr lang="fr-FR" sz="1100" dirty="0">
              <a:solidFill>
                <a:srgbClr val="000000"/>
              </a:solidFill>
            </a:endParaRPr>
          </a:p>
        </p:txBody>
      </p:sp>
      <p:graphicFrame>
        <p:nvGraphicFramePr>
          <p:cNvPr id="8" name="Group 299"/>
          <p:cNvGraphicFramePr>
            <a:graphicFrameLocks noGrp="1"/>
          </p:cNvGraphicFramePr>
          <p:nvPr/>
        </p:nvGraphicFramePr>
        <p:xfrm>
          <a:off x="107504" y="1844824"/>
          <a:ext cx="7916863" cy="777240"/>
        </p:xfrm>
        <a:graphic>
          <a:graphicData uri="http://schemas.openxmlformats.org/drawingml/2006/table">
            <a:tbl>
              <a:tblPr/>
              <a:tblGrid>
                <a:gridCol w="2514600"/>
                <a:gridCol w="5402263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Chaudière à condensation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55 Helvetica Roman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Chaudière gaz à condensation 18kW -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Talia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green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sys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ultra 18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Pompe à chaleur électrique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3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Pac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à compression électrique air/eau -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Arianext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M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Hybrid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 40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75 Helvetica Bold" pitchFamily="64" charset="0"/>
                          <a:ea typeface="ＭＳ Ｐゴシック" pitchFamily="64" charset="-128"/>
                        </a:rPr>
                        <a:t>Un système de stockage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30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9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55 Helvetica Roman" pitchFamily="64" charset="0"/>
                          <a:ea typeface="ＭＳ Ｐゴシック" pitchFamily="64" charset="-128"/>
                        </a:rPr>
                        <a:t>Ballon avec serpentin, 180L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75 Helvetica Bold" pitchFamily="64" charset="0"/>
                        <a:ea typeface="ＭＳ Ｐゴシック" pitchFamily="6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29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165304"/>
            <a:ext cx="355054" cy="312448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971600" y="6237312"/>
            <a:ext cx="41044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L’ordre des étapes 2 et 3 doit être respecté scrupuleusement !</a:t>
            </a:r>
            <a:endParaRPr lang="fr-FR" sz="1100" dirty="0"/>
          </a:p>
        </p:txBody>
      </p:sp>
      <p:pic>
        <p:nvPicPr>
          <p:cNvPr id="14" name="Picture 303" descr="Travail:1 GRAPHISME:GRDF:FICHES_BET_CEGIBAT_GrDF:FICHES_PRODUIT:ELEMENTS_OK:PICTOS:GENERATION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499992" y="2924944"/>
            <a:ext cx="23812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04" descr="Travail:1 GRAPHISME:GRDF:FICHES_BET_CEGIBAT_GrDF:FICHES_PRODUIT:ELEMENTS_OK:PICTOS:GENERATEUR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868144" y="3501008"/>
            <a:ext cx="2095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05" descr="Travail:1 GRAPHISME:GRDF:FICHES_BET_CEGIBAT_GrDF:FICHES_PRODUIT:ELEMENTS_OK:PICTOS:SYST_STOCK.jpg"/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5724128" y="3717032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04" descr="Travail:1 GRAPHISME:GRDF:FICHES_BET_CEGIBAT_GrDF:FICHES_PRODUIT:ELEMENTS_OK:PICTOS:GENERATEUR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4644008" y="3356992"/>
            <a:ext cx="2095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2708920"/>
            <a:ext cx="2543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7020272" y="5536688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7020272" y="5723528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Talia</a:t>
            </a:r>
            <a:r>
              <a:rPr lang="fr-FR" sz="1000" dirty="0" smtClean="0"/>
              <a:t> green </a:t>
            </a:r>
            <a:r>
              <a:rPr lang="fr-FR" sz="1000" dirty="0" err="1" smtClean="0"/>
              <a:t>sys</a:t>
            </a:r>
            <a:r>
              <a:rPr lang="fr-FR" sz="1000" dirty="0" smtClean="0"/>
              <a:t> ultra 18</a:t>
            </a:r>
            <a:endParaRPr lang="fr-FR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026800" y="288000"/>
            <a:ext cx="7117200" cy="1270800"/>
          </a:xfrm>
        </p:spPr>
        <p:txBody>
          <a:bodyPr/>
          <a:lstStyle/>
          <a:p>
            <a:r>
              <a:rPr lang="fr-FR" dirty="0" smtClean="0"/>
              <a:t>Etape n°1 : création de l’objet génération «  chaudière gaz à accumulation hybride  »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204864"/>
            <a:ext cx="5912891" cy="349521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8" name="Freeform 25"/>
          <p:cNvSpPr>
            <a:spLocks/>
          </p:cNvSpPr>
          <p:nvPr/>
        </p:nvSpPr>
        <p:spPr bwMode="auto">
          <a:xfrm flipV="1">
            <a:off x="4914280" y="4005064"/>
            <a:ext cx="2362200" cy="304800"/>
          </a:xfrm>
          <a:custGeom>
            <a:avLst/>
            <a:gdLst>
              <a:gd name="T0" fmla="*/ 2147483647 w 2069"/>
              <a:gd name="T1" fmla="*/ 2147483647 h 1126"/>
              <a:gd name="T2" fmla="*/ 2147483647 w 2069"/>
              <a:gd name="T3" fmla="*/ 2147483647 h 1126"/>
              <a:gd name="T4" fmla="*/ 2147483647 w 2069"/>
              <a:gd name="T5" fmla="*/ 2147483647 h 1126"/>
              <a:gd name="T6" fmla="*/ 2147483647 w 2069"/>
              <a:gd name="T7" fmla="*/ 0 h 1126"/>
              <a:gd name="T8" fmla="*/ 0 w 2069"/>
              <a:gd name="T9" fmla="*/ 0 h 1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"/>
              <a:gd name="T16" fmla="*/ 0 h 1126"/>
              <a:gd name="T17" fmla="*/ 2069 w 2069"/>
              <a:gd name="T18" fmla="*/ 1126 h 1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" h="1126">
                <a:moveTo>
                  <a:pt x="2069" y="1126"/>
                </a:moveTo>
                <a:lnTo>
                  <a:pt x="729" y="1126"/>
                </a:lnTo>
                <a:lnTo>
                  <a:pt x="729" y="816"/>
                </a:lnTo>
                <a:lnTo>
                  <a:pt x="729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rgbClr val="4E3073"/>
            </a:solidFill>
            <a:prstDash val="solid"/>
            <a:round/>
            <a:headEnd type="non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 flipV="1">
            <a:off x="4914280" y="3284984"/>
            <a:ext cx="2362200" cy="304800"/>
          </a:xfrm>
          <a:custGeom>
            <a:avLst/>
            <a:gdLst>
              <a:gd name="T0" fmla="*/ 2147483647 w 2069"/>
              <a:gd name="T1" fmla="*/ 2147483647 h 1126"/>
              <a:gd name="T2" fmla="*/ 2147483647 w 2069"/>
              <a:gd name="T3" fmla="*/ 2147483647 h 1126"/>
              <a:gd name="T4" fmla="*/ 2147483647 w 2069"/>
              <a:gd name="T5" fmla="*/ 2147483647 h 1126"/>
              <a:gd name="T6" fmla="*/ 2147483647 w 2069"/>
              <a:gd name="T7" fmla="*/ 0 h 1126"/>
              <a:gd name="T8" fmla="*/ 0 w 2069"/>
              <a:gd name="T9" fmla="*/ 0 h 1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"/>
              <a:gd name="T16" fmla="*/ 0 h 1126"/>
              <a:gd name="T17" fmla="*/ 2069 w 2069"/>
              <a:gd name="T18" fmla="*/ 1126 h 1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" h="1126">
                <a:moveTo>
                  <a:pt x="2069" y="1126"/>
                </a:moveTo>
                <a:lnTo>
                  <a:pt x="729" y="1126"/>
                </a:lnTo>
                <a:lnTo>
                  <a:pt x="729" y="816"/>
                </a:lnTo>
                <a:lnTo>
                  <a:pt x="729" y="0"/>
                </a:lnTo>
                <a:lnTo>
                  <a:pt x="0" y="0"/>
                </a:lnTo>
              </a:path>
            </a:pathLst>
          </a:custGeom>
          <a:noFill/>
          <a:ln w="15875" cap="flat" cmpd="sng">
            <a:solidFill>
              <a:srgbClr val="4E3073"/>
            </a:solidFill>
            <a:prstDash val="solid"/>
            <a:round/>
            <a:headEnd type="non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994400" y="2996952"/>
            <a:ext cx="3149600" cy="431800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100">
                <a:solidFill>
                  <a:schemeClr val="tx1"/>
                </a:solidFill>
              </a:rPr>
              <a:t>On sollicite les générateurs par ordre de priorité jusqu’à la limite de leur puissance utile.</a:t>
            </a:r>
            <a:endParaRPr lang="fr-FR"/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5994400" y="3813755"/>
            <a:ext cx="314960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1100" dirty="0" smtClean="0"/>
              <a:t>Un emplacement en volume chauffé permet de réduire significativement les consommations.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n°2 : création du générateur « PAC fonction chauffage » 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107504" y="1268760"/>
            <a:ext cx="5667375" cy="5238751"/>
            <a:chOff x="0" y="0"/>
            <a:chExt cx="7059485" cy="6190919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543300"/>
              <a:ext cx="7059485" cy="2647619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7047619" cy="5095238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</p:pic>
      </p:grpSp>
      <p:cxnSp>
        <p:nvCxnSpPr>
          <p:cNvPr id="10" name="Connecteur en angle 61"/>
          <p:cNvCxnSpPr>
            <a:cxnSpLocks noChangeShapeType="1"/>
          </p:cNvCxnSpPr>
          <p:nvPr/>
        </p:nvCxnSpPr>
        <p:spPr bwMode="auto">
          <a:xfrm flipV="1">
            <a:off x="3923928" y="3861048"/>
            <a:ext cx="2808312" cy="1584176"/>
          </a:xfrm>
          <a:prstGeom prst="bentConnector3">
            <a:avLst>
              <a:gd name="adj1" fmla="val 71755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33"/>
          <p:cNvSpPr txBox="1">
            <a:spLocks noChangeArrowheads="1"/>
          </p:cNvSpPr>
          <p:nvPr/>
        </p:nvSpPr>
        <p:spPr bwMode="auto">
          <a:xfrm>
            <a:off x="6084168" y="3356992"/>
            <a:ext cx="2952328" cy="938719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/>
              <a:t>Valeur issue du titre V RT 2012 ; la totalité des consommations des auxiliaires de génération est regroupée au niveau de la </a:t>
            </a:r>
            <a:r>
              <a:rPr lang="fr-FR" sz="1100" dirty="0" smtClean="0"/>
              <a:t>chaudière.</a:t>
            </a:r>
          </a:p>
          <a:p>
            <a:r>
              <a:rPr lang="fr-FR" sz="1100" dirty="0" smtClean="0"/>
              <a:t>(cf. Etape N°3)</a:t>
            </a:r>
            <a:endParaRPr lang="fr-FR" sz="1100" dirty="0"/>
          </a:p>
        </p:txBody>
      </p:sp>
      <p:cxnSp>
        <p:nvCxnSpPr>
          <p:cNvPr id="14" name="Connecteur en angle 61"/>
          <p:cNvCxnSpPr>
            <a:cxnSpLocks noChangeShapeType="1"/>
          </p:cNvCxnSpPr>
          <p:nvPr/>
        </p:nvCxnSpPr>
        <p:spPr bwMode="auto">
          <a:xfrm flipV="1">
            <a:off x="3131840" y="2348880"/>
            <a:ext cx="4752528" cy="144016"/>
          </a:xfrm>
          <a:prstGeom prst="bentConnector3">
            <a:avLst>
              <a:gd name="adj1" fmla="val 6096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6084168" y="2132856"/>
            <a:ext cx="295232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La PAC n’intervient que pour le chauffage dans le calcul initial.</a:t>
            </a:r>
            <a:endParaRPr lang="fr-FR" sz="1100" dirty="0"/>
          </a:p>
        </p:txBody>
      </p:sp>
      <p:sp>
        <p:nvSpPr>
          <p:cNvPr id="16" name="Text Box 33"/>
          <p:cNvSpPr txBox="1">
            <a:spLocks noChangeArrowheads="1"/>
          </p:cNvSpPr>
          <p:nvPr/>
        </p:nvSpPr>
        <p:spPr bwMode="auto">
          <a:xfrm>
            <a:off x="5868144" y="1268760"/>
            <a:ext cx="3096344" cy="600164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générateur PAC doit être ajouté à la « génération chauffage » en premier, de façon à ce qu’il soit sollicité en priorité.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336577" y="1692235"/>
            <a:ext cx="504056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2336577" y="1735733"/>
            <a:ext cx="504056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1447081" y="1609750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Arianext</a:t>
            </a:r>
            <a:r>
              <a:rPr lang="fr-FR" sz="1000" dirty="0" smtClean="0"/>
              <a:t> MH 40</a:t>
            </a:r>
            <a:endParaRPr lang="fr-FR" sz="1000" dirty="0"/>
          </a:p>
        </p:txBody>
      </p:sp>
      <p:sp>
        <p:nvSpPr>
          <p:cNvPr id="38" name="Rectangle 37"/>
          <p:cNvSpPr/>
          <p:nvPr/>
        </p:nvSpPr>
        <p:spPr>
          <a:xfrm>
            <a:off x="3635896" y="6089096"/>
            <a:ext cx="432048" cy="98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Connecteur en angle 61"/>
          <p:cNvCxnSpPr>
            <a:cxnSpLocks noChangeShapeType="1"/>
          </p:cNvCxnSpPr>
          <p:nvPr/>
        </p:nvCxnSpPr>
        <p:spPr bwMode="auto">
          <a:xfrm flipV="1">
            <a:off x="3923928" y="5661248"/>
            <a:ext cx="3168352" cy="504056"/>
          </a:xfrm>
          <a:prstGeom prst="bentConnector3">
            <a:avLst>
              <a:gd name="adj1" fmla="val 63228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6084168" y="5013176"/>
            <a:ext cx="2952328" cy="1298575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/>
              <a:t>La température limite amont dépend de la température départ chauffage :</a:t>
            </a:r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</p:txBody>
      </p:sp>
      <p:graphicFrame>
        <p:nvGraphicFramePr>
          <p:cNvPr id="34" name="Tableau 33"/>
          <p:cNvGraphicFramePr>
            <a:graphicFrameLocks noGrp="1"/>
          </p:cNvGraphicFramePr>
          <p:nvPr/>
        </p:nvGraphicFramePr>
        <p:xfrm>
          <a:off x="6228184" y="5445224"/>
          <a:ext cx="2654300" cy="762000"/>
        </p:xfrm>
        <a:graphic>
          <a:graphicData uri="http://schemas.openxmlformats.org/drawingml/2006/table">
            <a:tbl>
              <a:tblPr/>
              <a:tblGrid>
                <a:gridCol w="1346384"/>
                <a:gridCol w="326979"/>
                <a:gridCol w="326979"/>
                <a:gridCol w="326979"/>
                <a:gridCol w="326979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Plancher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Radiateur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Température départ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Température minimale amont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47" y="1769839"/>
            <a:ext cx="5964237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6372200" y="4509120"/>
            <a:ext cx="2324025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chemeClr val="dk1"/>
                </a:solidFill>
              </a:rPr>
              <a:t>Case à décocher (l’appoint est assuré par la chaudière à condensation).</a:t>
            </a:r>
            <a:endParaRPr lang="fr-FR" sz="1100" dirty="0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5508104" y="692696"/>
            <a:ext cx="3429000" cy="600164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dirty="0" smtClean="0"/>
              <a:t>Les caractéristiques des systèmes de stockage ECS sont disponibles dans la base de données EDIBATEC ou sur les site des fabricants </a:t>
            </a:r>
            <a:endParaRPr lang="fr-FR" sz="1100" dirty="0"/>
          </a:p>
        </p:txBody>
      </p:sp>
      <p:cxnSp>
        <p:nvCxnSpPr>
          <p:cNvPr id="14" name="Connecteur en angle 61"/>
          <p:cNvCxnSpPr>
            <a:cxnSpLocks noChangeShapeType="1"/>
          </p:cNvCxnSpPr>
          <p:nvPr/>
        </p:nvCxnSpPr>
        <p:spPr bwMode="auto">
          <a:xfrm flipV="1">
            <a:off x="4211960" y="2209056"/>
            <a:ext cx="3888432" cy="72008"/>
          </a:xfrm>
          <a:prstGeom prst="bentConnector3">
            <a:avLst>
              <a:gd name="adj1" fmla="val 69597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17" name="Connecteur en angle 61"/>
          <p:cNvCxnSpPr>
            <a:cxnSpLocks noChangeShapeType="1"/>
          </p:cNvCxnSpPr>
          <p:nvPr/>
        </p:nvCxnSpPr>
        <p:spPr bwMode="auto">
          <a:xfrm flipV="1">
            <a:off x="3779912" y="3429000"/>
            <a:ext cx="3888432" cy="144017"/>
          </a:xfrm>
          <a:prstGeom prst="bentConnector3">
            <a:avLst>
              <a:gd name="adj1" fmla="val 84947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cxnSp>
        <p:nvCxnSpPr>
          <p:cNvPr id="21" name="Connecteur en angle 61"/>
          <p:cNvCxnSpPr>
            <a:cxnSpLocks noChangeShapeType="1"/>
            <a:endCxn id="10" idx="1"/>
          </p:cNvCxnSpPr>
          <p:nvPr/>
        </p:nvCxnSpPr>
        <p:spPr bwMode="auto">
          <a:xfrm flipV="1">
            <a:off x="2627784" y="4809202"/>
            <a:ext cx="3744416" cy="49200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6372200" y="3140968"/>
            <a:ext cx="2324496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chemeClr val="dk1"/>
                </a:solidFill>
              </a:rPr>
              <a:t>Attention, bien indiquer «Certifiée» dans le tableau car ce paramètre a des conséquences sur les consommations.</a:t>
            </a:r>
            <a:endParaRPr lang="fr-FR" sz="1100" dirty="0"/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6372200" y="1772816"/>
            <a:ext cx="2324025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Certificat NF PAC 414-1637 de l’</a:t>
            </a:r>
            <a:r>
              <a:rPr lang="fr-FR" sz="1100" dirty="0" err="1" smtClean="0">
                <a:solidFill>
                  <a:schemeClr val="dk1"/>
                </a:solidFill>
              </a:rPr>
              <a:t>Arianext</a:t>
            </a:r>
            <a:r>
              <a:rPr lang="fr-FR" sz="1100" dirty="0" smtClean="0">
                <a:solidFill>
                  <a:schemeClr val="dk1"/>
                </a:solidFill>
              </a:rPr>
              <a:t> M </a:t>
            </a:r>
            <a:r>
              <a:rPr lang="fr-FR" sz="1100" dirty="0" err="1" smtClean="0">
                <a:solidFill>
                  <a:schemeClr val="dk1"/>
                </a:solidFill>
              </a:rPr>
              <a:t>Flex</a:t>
            </a:r>
            <a:r>
              <a:rPr lang="fr-FR" sz="1100" dirty="0" smtClean="0">
                <a:solidFill>
                  <a:schemeClr val="dk1"/>
                </a:solidFill>
              </a:rPr>
              <a:t> , consultable sur le site </a:t>
            </a:r>
            <a:r>
              <a:rPr lang="fr-FR" sz="1100" dirty="0" smtClean="0">
                <a:solidFill>
                  <a:schemeClr val="dk1"/>
                </a:solidFill>
                <a:hlinkClick r:id="rId3"/>
              </a:rPr>
              <a:t>www.certita.org</a:t>
            </a:r>
            <a:r>
              <a:rPr lang="fr-FR" sz="1100" dirty="0" smtClean="0">
                <a:solidFill>
                  <a:schemeClr val="dk1"/>
                </a:solidFill>
              </a:rPr>
              <a:t>.</a:t>
            </a:r>
            <a:endParaRPr lang="fr-FR" sz="11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 3 : création du générateur « chaudière gaz à condensation »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628800"/>
            <a:ext cx="5515454" cy="4581525"/>
          </a:xfrm>
          <a:prstGeom prst="rect">
            <a:avLst/>
          </a:prstGeom>
        </p:spPr>
      </p:pic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5868144" y="1484784"/>
            <a:ext cx="2968822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Toutes les caractéristiques de performances des générateurs sont disponibles sur le site du fabricant, ou sur la base de donnée EDIBATEC.</a:t>
            </a:r>
          </a:p>
          <a:p>
            <a:r>
              <a:rPr lang="fr-FR" sz="1100" dirty="0" smtClean="0">
                <a:solidFill>
                  <a:schemeClr val="dk1"/>
                </a:solidFill>
                <a:hlinkClick r:id="rId4"/>
              </a:rPr>
              <a:t>www.edibatec.org</a:t>
            </a:r>
            <a:endParaRPr lang="fr-FR" sz="1100" dirty="0"/>
          </a:p>
        </p:txBody>
      </p:sp>
      <p:cxnSp>
        <p:nvCxnSpPr>
          <p:cNvPr id="14" name="Connecteur en angle 61"/>
          <p:cNvCxnSpPr>
            <a:cxnSpLocks noChangeShapeType="1"/>
          </p:cNvCxnSpPr>
          <p:nvPr/>
        </p:nvCxnSpPr>
        <p:spPr bwMode="auto">
          <a:xfrm flipV="1">
            <a:off x="3419872" y="5517232"/>
            <a:ext cx="3600400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868144" y="5229200"/>
            <a:ext cx="311658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solidFill>
                  <a:schemeClr val="dk1"/>
                </a:solidFill>
              </a:rPr>
              <a:t>La puissance électrique de veille à saisir dans la partie chaudière est la puissance de veille du générateur hybride à charge nulle dans son</a:t>
            </a:r>
          </a:p>
          <a:p>
            <a:r>
              <a:rPr lang="fr-FR" sz="1100" dirty="0" smtClean="0">
                <a:solidFill>
                  <a:schemeClr val="dk1"/>
                </a:solidFill>
              </a:rPr>
              <a:t>ensemble (PAC (cf. étape 2) + chaudière).</a:t>
            </a:r>
            <a:endParaRPr lang="fr-FR" sz="1100" dirty="0"/>
          </a:p>
        </p:txBody>
      </p:sp>
      <p:cxnSp>
        <p:nvCxnSpPr>
          <p:cNvPr id="15" name="Connecteur en angle 61"/>
          <p:cNvCxnSpPr>
            <a:cxnSpLocks noChangeShapeType="1"/>
          </p:cNvCxnSpPr>
          <p:nvPr/>
        </p:nvCxnSpPr>
        <p:spPr bwMode="auto">
          <a:xfrm flipV="1">
            <a:off x="3419872" y="4365104"/>
            <a:ext cx="2952328" cy="11521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868144" y="4005064"/>
            <a:ext cx="311658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dirty="0" smtClean="0"/>
              <a:t>Cette valeur comprend la puissance électrique des auxiliaires de la chaudière + la puissance du circulateur asservi au fonctionnement de la chaudière. </a:t>
            </a:r>
            <a:endParaRPr lang="fr-FR" sz="1100" dirty="0"/>
          </a:p>
        </p:txBody>
      </p:sp>
      <p:cxnSp>
        <p:nvCxnSpPr>
          <p:cNvPr id="18" name="Connecteur en angle 61"/>
          <p:cNvCxnSpPr>
            <a:cxnSpLocks noChangeShapeType="1"/>
          </p:cNvCxnSpPr>
          <p:nvPr/>
        </p:nvCxnSpPr>
        <p:spPr bwMode="auto">
          <a:xfrm flipV="1">
            <a:off x="3275856" y="2852936"/>
            <a:ext cx="5472608" cy="10728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868144" y="2636912"/>
            <a:ext cx="3116584" cy="600164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La chaudière à condensation assure uniquement le besoin de chauffage pour le calcul initial</a:t>
            </a:r>
            <a:endParaRPr lang="fr-FR" sz="1100" dirty="0"/>
          </a:p>
        </p:txBody>
      </p:sp>
      <p:sp>
        <p:nvSpPr>
          <p:cNvPr id="17" name="Rectangle 16"/>
          <p:cNvSpPr/>
          <p:nvPr/>
        </p:nvSpPr>
        <p:spPr>
          <a:xfrm>
            <a:off x="2411760" y="2048148"/>
            <a:ext cx="122413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655738" y="2007890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/>
              <a:t>Talia</a:t>
            </a:r>
            <a:r>
              <a:rPr lang="fr-FR" sz="1000" dirty="0" smtClean="0"/>
              <a:t> green </a:t>
            </a:r>
            <a:r>
              <a:rPr lang="fr-FR" sz="1000" dirty="0" err="1" smtClean="0"/>
              <a:t>sys</a:t>
            </a:r>
            <a:r>
              <a:rPr lang="fr-FR" sz="1000" dirty="0" smtClean="0"/>
              <a:t> ultra 18</a:t>
            </a:r>
            <a:endParaRPr lang="fr-FR" sz="1000" dirty="0"/>
          </a:p>
        </p:txBody>
      </p:sp>
      <p:sp>
        <p:nvSpPr>
          <p:cNvPr id="21" name="Rectangle 20"/>
          <p:cNvSpPr/>
          <p:nvPr/>
        </p:nvSpPr>
        <p:spPr>
          <a:xfrm>
            <a:off x="2913658" y="3717032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913658" y="3945756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2913658" y="4593828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2907308" y="4371454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2913658" y="4809852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2941216" y="3661435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17,5</a:t>
            </a:r>
            <a:endParaRPr lang="fr-FR" sz="1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941216" y="389279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97,4</a:t>
            </a:r>
            <a:endParaRPr lang="fr-FR" sz="1000" dirty="0"/>
          </a:p>
        </p:txBody>
      </p:sp>
      <p:sp>
        <p:nvSpPr>
          <p:cNvPr id="28" name="ZoneTexte 27"/>
          <p:cNvSpPr txBox="1"/>
          <p:nvPr/>
        </p:nvSpPr>
        <p:spPr>
          <a:xfrm>
            <a:off x="2920896" y="4327004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0,039</a:t>
            </a:r>
            <a:endParaRPr lang="fr-FR" sz="1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953916" y="4547220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5,25</a:t>
            </a:r>
            <a:endParaRPr lang="fr-FR" sz="1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2903116" y="4759052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109,6</a:t>
            </a:r>
            <a:endParaRPr lang="fr-FR" sz="1000" dirty="0"/>
          </a:p>
        </p:txBody>
      </p:sp>
      <p:sp>
        <p:nvSpPr>
          <p:cNvPr id="34" name="Rectangle 33"/>
          <p:cNvSpPr/>
          <p:nvPr/>
        </p:nvSpPr>
        <p:spPr>
          <a:xfrm>
            <a:off x="2913658" y="6093296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913658" y="5686648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2913658" y="5457924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3019956" y="602128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20</a:t>
            </a:r>
            <a:endParaRPr lang="fr-FR" sz="1000" dirty="0"/>
          </a:p>
        </p:txBody>
      </p:sp>
      <p:sp>
        <p:nvSpPr>
          <p:cNvPr id="40" name="ZoneTexte 39"/>
          <p:cNvSpPr txBox="1"/>
          <p:nvPr/>
        </p:nvSpPr>
        <p:spPr>
          <a:xfrm>
            <a:off x="2941216" y="563584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15,88</a:t>
            </a:r>
            <a:endParaRPr lang="fr-FR" sz="1000" dirty="0"/>
          </a:p>
        </p:txBody>
      </p:sp>
      <p:sp>
        <p:nvSpPr>
          <p:cNvPr id="41" name="ZoneTexte 40"/>
          <p:cNvSpPr txBox="1"/>
          <p:nvPr/>
        </p:nvSpPr>
        <p:spPr>
          <a:xfrm>
            <a:off x="2934866" y="5407124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40,50</a:t>
            </a:r>
            <a:endParaRPr lang="fr-FR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n°4 : Création de l’objet génération « ECS initiale »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1124744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La particularité de l’hybride « Production d’ECS accumulée avec préchauffage par la pompe à chaleur et complément par la chaudière » consiste à créer une génération ECS distincte de celle du chauffage. </a:t>
            </a:r>
          </a:p>
          <a:p>
            <a:r>
              <a:rPr lang="fr-FR" sz="1100" dirty="0" smtClean="0"/>
              <a:t>La génération ECS est alors équipée d'un ballon électrique "virtuel" ayant les mêmes caractéristiques que celles du ballon du système hybride. </a:t>
            </a:r>
          </a:p>
          <a:p>
            <a:r>
              <a:rPr lang="fr-FR" sz="1100" dirty="0" smtClean="0"/>
              <a:t>Cela permettra de faire un calcul initial afin de déterminer les consommations en ECS. Ces consommations seront reprises pour subir un post traitement.</a:t>
            </a:r>
          </a:p>
          <a:p>
            <a:endParaRPr lang="fr-FR" sz="1100" dirty="0"/>
          </a:p>
        </p:txBody>
      </p:sp>
      <p:grpSp>
        <p:nvGrpSpPr>
          <p:cNvPr id="11" name="Groupe 10"/>
          <p:cNvGrpSpPr/>
          <p:nvPr/>
        </p:nvGrpSpPr>
        <p:grpSpPr>
          <a:xfrm>
            <a:off x="0" y="2060848"/>
            <a:ext cx="5991226" cy="4540001"/>
            <a:chOff x="0" y="0"/>
            <a:chExt cx="5991226" cy="5067299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26" y="19049"/>
              <a:ext cx="5959889" cy="5038068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0" y="0"/>
              <a:ext cx="5991226" cy="5067299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fr-FR" sz="1100"/>
            </a:p>
          </p:txBody>
        </p:sp>
      </p:grp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580112" y="4437112"/>
            <a:ext cx="3116584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Un emplacement en volume chauffé permet de réduire significativement les consommations.</a:t>
            </a:r>
            <a:endParaRPr lang="fr-FR" sz="1100" dirty="0"/>
          </a:p>
        </p:txBody>
      </p:sp>
      <p:cxnSp>
        <p:nvCxnSpPr>
          <p:cNvPr id="16" name="Connecteur en angle 61"/>
          <p:cNvCxnSpPr>
            <a:cxnSpLocks noChangeShapeType="1"/>
            <a:endCxn id="15" idx="1"/>
          </p:cNvCxnSpPr>
          <p:nvPr/>
        </p:nvCxnSpPr>
        <p:spPr bwMode="auto">
          <a:xfrm>
            <a:off x="3635896" y="3933056"/>
            <a:ext cx="1944216" cy="7195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1472-4D02-4E3B-8474-CDB85EE37559}" type="datetime1">
              <a:rPr lang="fr-FR" smtClean="0"/>
              <a:pPr/>
              <a:t>10/10/2018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Etape n°5 : ajouter un stockage électrique </a:t>
            </a:r>
            <a:endParaRPr lang="fr-FR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660232" y="4653136"/>
            <a:ext cx="1584176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4E307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dirty="0" smtClean="0"/>
              <a:t>Puissance de la chaudière</a:t>
            </a:r>
            <a:endParaRPr lang="fr-FR" sz="11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44824"/>
            <a:ext cx="5863508" cy="3456384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cxnSp>
        <p:nvCxnSpPr>
          <p:cNvPr id="9" name="Connecteur en angle 61"/>
          <p:cNvCxnSpPr>
            <a:cxnSpLocks noChangeShapeType="1"/>
          </p:cNvCxnSpPr>
          <p:nvPr/>
        </p:nvCxnSpPr>
        <p:spPr bwMode="auto">
          <a:xfrm flipV="1">
            <a:off x="3275856" y="4797152"/>
            <a:ext cx="3384376" cy="2160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E3073"/>
            </a:solidFill>
            <a:miter lim="800000"/>
            <a:headEnd type="triangle" w="med" len="med"/>
            <a:tailEnd/>
          </a:ln>
        </p:spPr>
      </p:cxnSp>
      <p:sp>
        <p:nvSpPr>
          <p:cNvPr id="11" name="Rectangle 10"/>
          <p:cNvSpPr/>
          <p:nvPr/>
        </p:nvSpPr>
        <p:spPr>
          <a:xfrm>
            <a:off x="2771800" y="4982289"/>
            <a:ext cx="50405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799358" y="491907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17,5</a:t>
            </a: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_Cegibat">
  <a:themeElements>
    <a:clrScheme name="GRDF CEGIBAT">
      <a:dk1>
        <a:sysClr val="windowText" lastClr="000000"/>
      </a:dk1>
      <a:lt1>
        <a:srgbClr val="FFFFFF"/>
      </a:lt1>
      <a:dk2>
        <a:srgbClr val="00B1AF"/>
      </a:dk2>
      <a:lt2>
        <a:srgbClr val="71B857"/>
      </a:lt2>
      <a:accent1>
        <a:srgbClr val="009BC4"/>
      </a:accent1>
      <a:accent2>
        <a:srgbClr val="80CDE1"/>
      </a:accent2>
      <a:accent3>
        <a:srgbClr val="4CB9D6"/>
      </a:accent3>
      <a:accent4>
        <a:srgbClr val="662483"/>
      </a:accent4>
      <a:accent5>
        <a:srgbClr val="B291C1"/>
      </a:accent5>
      <a:accent6>
        <a:srgbClr val="9796A3"/>
      </a:accent6>
      <a:hlink>
        <a:srgbClr val="000000"/>
      </a:hlink>
      <a:folHlink>
        <a:srgbClr val="000000"/>
      </a:folHlink>
    </a:clrScheme>
    <a:fontScheme name="GRDF">
      <a:majorFont>
        <a:latin typeface="Avenir LT Std 65 Medium"/>
        <a:ea typeface=""/>
        <a:cs typeface=""/>
      </a:majorFont>
      <a:minorFont>
        <a:latin typeface="Aveni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PowerPoint_Cegibat</Template>
  <TotalTime>612</TotalTime>
  <Words>1173</Words>
  <Application>Microsoft Office PowerPoint</Application>
  <PresentationFormat>Affichage à l'écran (4:3)</PresentationFormat>
  <Paragraphs>196</Paragraphs>
  <Slides>18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PowerPoint_Cegibat</vt:lpstr>
      <vt:lpstr>Chaudière gaz à accumulation hybride CHAFFOTEAUX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Manager>CEGIBAT</Manager>
  <Company>GDF SUEZ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Chaudière TALIA HYBRID FLEX CHAFFOTEAUX</dc:title>
  <dc:subject>CEGIBAT</dc:subject>
  <dc:creator>VX5306</dc:creator>
  <cp:lastModifiedBy>caroline.saller</cp:lastModifiedBy>
  <cp:revision>82</cp:revision>
  <dcterms:created xsi:type="dcterms:W3CDTF">2016-07-05T11:13:36Z</dcterms:created>
  <dcterms:modified xsi:type="dcterms:W3CDTF">2018-10-10T13:54:59Z</dcterms:modified>
</cp:coreProperties>
</file>