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7" r:id="rId2"/>
    <p:sldId id="279" r:id="rId3"/>
    <p:sldId id="298" r:id="rId4"/>
    <p:sldId id="299" r:id="rId5"/>
    <p:sldId id="30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orient="horz" pos="1275">
          <p15:clr>
            <a:srgbClr val="A4A3A4"/>
          </p15:clr>
        </p15:guide>
        <p15:guide id="4" orient="horz" pos="4224">
          <p15:clr>
            <a:srgbClr val="A4A3A4"/>
          </p15:clr>
        </p15:guide>
        <p15:guide id="5" orient="horz" pos="459">
          <p15:clr>
            <a:srgbClr val="A4A3A4"/>
          </p15:clr>
        </p15:guide>
        <p15:guide id="6" orient="horz" pos="255">
          <p15:clr>
            <a:srgbClr val="A4A3A4"/>
          </p15:clr>
        </p15:guide>
        <p15:guide id="7" orient="horz" pos="1253">
          <p15:clr>
            <a:srgbClr val="A4A3A4"/>
          </p15:clr>
        </p15:guide>
        <p15:guide id="8" orient="horz" pos="981">
          <p15:clr>
            <a:srgbClr val="A4A3A4"/>
          </p15:clr>
        </p15:guide>
        <p15:guide id="9" orient="horz" pos="1003">
          <p15:clr>
            <a:srgbClr val="A4A3A4"/>
          </p15:clr>
        </p15:guide>
        <p15:guide id="10" pos="2880">
          <p15:clr>
            <a:srgbClr val="A4A3A4"/>
          </p15:clr>
        </p15:guide>
        <p15:guide id="11" pos="1111">
          <p15:clr>
            <a:srgbClr val="A4A3A4"/>
          </p15:clr>
        </p15:guide>
        <p15:guide id="12" pos="5193">
          <p15:clr>
            <a:srgbClr val="A4A3A4"/>
          </p15:clr>
        </p15:guide>
        <p15:guide id="13" pos="839">
          <p15:clr>
            <a:srgbClr val="A4A3A4"/>
          </p15:clr>
        </p15:guide>
        <p15:guide id="14" pos="5556">
          <p15:clr>
            <a:srgbClr val="A4A3A4"/>
          </p15:clr>
        </p15:guide>
        <p15:guide id="15" pos="1565">
          <p15:clr>
            <a:srgbClr val="A4A3A4"/>
          </p15:clr>
        </p15:guide>
        <p15:guide id="16" pos="1882">
          <p15:clr>
            <a:srgbClr val="A4A3A4"/>
          </p15:clr>
        </p15:guide>
        <p15:guide id="17" pos="998">
          <p15:clr>
            <a:srgbClr val="A4A3A4"/>
          </p15:clr>
        </p15:guide>
        <p15:guide id="18" pos="1406">
          <p15:clr>
            <a:srgbClr val="A4A3A4"/>
          </p15:clr>
        </p15:guide>
        <p15:guide id="19" pos="725">
          <p15:clr>
            <a:srgbClr val="A4A3A4"/>
          </p15:clr>
        </p15:guide>
        <p15:guide id="20" pos="748">
          <p15:clr>
            <a:srgbClr val="A4A3A4"/>
          </p15:clr>
        </p15:guide>
        <p15:guide id="21" pos="5284">
          <p15:clr>
            <a:srgbClr val="A4A3A4"/>
          </p15:clr>
        </p15:guide>
        <p15:guide id="22" pos="1202">
          <p15:clr>
            <a:srgbClr val="A4A3A4"/>
          </p15:clr>
        </p15:guide>
        <p15:guide id="23" pos="862">
          <p15:clr>
            <a:srgbClr val="A4A3A4"/>
          </p15:clr>
        </p15:guide>
        <p15:guide id="24" pos="1277">
          <p15:clr>
            <a:srgbClr val="A4A3A4"/>
          </p15:clr>
        </p15:guide>
        <p15:guide id="25" pos="413">
          <p15:clr>
            <a:srgbClr val="A4A3A4"/>
          </p15:clr>
        </p15:guide>
        <p15:guide id="26" pos="470">
          <p15:clr>
            <a:srgbClr val="A4A3A4"/>
          </p15:clr>
        </p15:guide>
        <p15:guide id="27" pos="3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CHEMINOU  Marie" initials="PM" lastIdx="10" clrIdx="0">
    <p:extLst>
      <p:ext uri="{19B8F6BF-5375-455C-9EA6-DF929625EA0E}">
        <p15:presenceInfo xmlns="" xmlns:p15="http://schemas.microsoft.com/office/powerpoint/2012/main" userId="S-1-5-21-2281480990-621551916-3954063807-297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08" autoAdjust="0"/>
  </p:normalViewPr>
  <p:slideViewPr>
    <p:cSldViewPr showGuides="1">
      <p:cViewPr>
        <p:scale>
          <a:sx n="90" d="100"/>
          <a:sy n="90" d="100"/>
        </p:scale>
        <p:origin x="-2160" y="-330"/>
      </p:cViewPr>
      <p:guideLst>
        <p:guide orient="horz" pos="2160"/>
        <p:guide orient="horz" pos="3838"/>
        <p:guide orient="horz" pos="1275"/>
        <p:guide orient="horz" pos="4224"/>
        <p:guide orient="horz" pos="459"/>
        <p:guide orient="horz" pos="255"/>
        <p:guide orient="horz" pos="1253"/>
        <p:guide orient="horz" pos="981"/>
        <p:guide orient="horz" pos="1003"/>
        <p:guide pos="2880"/>
        <p:guide pos="1111"/>
        <p:guide pos="5193"/>
        <p:guide pos="839"/>
        <p:guide pos="5556"/>
        <p:guide pos="1565"/>
        <p:guide pos="1882"/>
        <p:guide pos="998"/>
        <p:guide pos="1406"/>
        <p:guide pos="725"/>
        <p:guide pos="748"/>
        <p:guide pos="5284"/>
        <p:guide pos="1202"/>
        <p:guide pos="862"/>
        <p:guide pos="1277"/>
        <p:guide pos="413"/>
        <p:guide pos="470"/>
        <p:guide pos="3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897C6-4B67-4483-BB5D-A568E0B22CD7}" type="datetimeFigureOut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0F1F-6F98-4732-A931-7D156E1E748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0380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imag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FE97C64-61DE-4E7F-9C8C-7D44FFD87C3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/>
          </p:nvPr>
        </p:nvSpPr>
        <p:spPr bwMode="gray">
          <a:xfrm>
            <a:off x="1584325" y="1591200"/>
            <a:ext cx="2339975" cy="1871662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924300" y="1591200"/>
            <a:ext cx="3240088" cy="1872000"/>
          </a:xfrm>
          <a:solidFill>
            <a:schemeClr val="accent1"/>
          </a:solidFill>
        </p:spPr>
        <p:txBody>
          <a:bodyPr lIns="576000" tIns="36000" rIns="72000" bIns="36000" anchor="ctr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XX%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6" hasCustomPrompt="1"/>
          </p:nvPr>
        </p:nvSpPr>
        <p:spPr bwMode="gray">
          <a:xfrm>
            <a:off x="1584325" y="3644900"/>
            <a:ext cx="7235825" cy="2447925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1pPr>
            <a:lvl2pPr>
              <a:lnSpc>
                <a:spcPct val="100000"/>
              </a:lnSpc>
              <a:defRPr sz="1050"/>
            </a:lvl2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</p:spTree>
    <p:extLst>
      <p:ext uri="{BB962C8B-B14F-4D97-AF65-F5344CB8AC3E}">
        <p14:creationId xmlns="" xmlns:p14="http://schemas.microsoft.com/office/powerpoint/2010/main" val="275244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encart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DD84D98-8EA5-4077-9CAA-CF8D6085A95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67544" y="1592262"/>
            <a:ext cx="2124236" cy="3996978"/>
          </a:xfrm>
          <a:solidFill>
            <a:schemeClr val="accent1"/>
          </a:solidFill>
        </p:spPr>
        <p:txBody>
          <a:bodyPr lIns="216000" tIns="144000" rIns="36000" bIns="36000" anchor="t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XX%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5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2843808" y="1557338"/>
            <a:ext cx="5976342" cy="4535487"/>
          </a:xfrm>
        </p:spPr>
        <p:txBody>
          <a:bodyPr/>
          <a:lstStyle>
            <a:lvl1pPr>
              <a:spcBef>
                <a:spcPts val="1000"/>
              </a:spcBef>
              <a:spcAft>
                <a:spcPts val="300"/>
              </a:spcAft>
              <a:defRPr/>
            </a:lvl1pPr>
            <a:lvl2pPr marL="576000" indent="-108000">
              <a:spcBef>
                <a:spcPts val="60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>
                <a:latin typeface="+mj-lt"/>
              </a:defRPr>
            </a:lvl2pPr>
            <a:lvl3pPr marL="576000">
              <a:spcBef>
                <a:spcPts val="0"/>
              </a:spcBef>
              <a:spcAft>
                <a:spcPts val="0"/>
              </a:spcAft>
              <a:defRPr sz="105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="" xmlns:p14="http://schemas.microsoft.com/office/powerpoint/2010/main" val="375574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9695E54-0000-4780-9DB7-3A9BB1262BE7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4"/>
          </p:nvPr>
        </p:nvSpPr>
        <p:spPr bwMode="gray">
          <a:xfrm>
            <a:off x="1150939" y="2024063"/>
            <a:ext cx="7669212" cy="4068762"/>
          </a:xfrm>
        </p:spPr>
        <p:txBody>
          <a:bodyPr tIns="720000" bIns="0" anchor="ctr" anchorCtr="0"/>
          <a:lstStyle>
            <a:lvl1pPr algn="ctr">
              <a:defRPr/>
            </a:lvl1pPr>
          </a:lstStyle>
          <a:p>
            <a:r>
              <a:rPr lang="fr-FR"/>
              <a:t>Cliquez sur l'icône pour ajouter un graphique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808884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D5FD9DE-4B38-4885-927B-78757AF221B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sz="quarter" idx="14"/>
          </p:nvPr>
        </p:nvSpPr>
        <p:spPr bwMode="gray">
          <a:xfrm>
            <a:off x="1763713" y="1989138"/>
            <a:ext cx="5437187" cy="3240087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/>
              <a:t>Cliquez sur l'icône pour ajouter un tableau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763713" y="5356260"/>
            <a:ext cx="252412" cy="73025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42755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1</a:t>
            </a:r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9829" y="5356260"/>
            <a:ext cx="252412" cy="73025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3158871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2</a:t>
            </a:r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995945" y="5356260"/>
            <a:ext cx="252412" cy="73025"/>
          </a:xfrm>
          <a:solidFill>
            <a:schemeClr val="accent3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74987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3</a:t>
            </a:r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112060" y="5356260"/>
            <a:ext cx="252412" cy="73025"/>
          </a:xfrm>
          <a:solidFill>
            <a:schemeClr val="accent4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9" name="Espace réservé du texte 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391102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légende 4</a:t>
            </a:r>
          </a:p>
        </p:txBody>
      </p:sp>
    </p:spTree>
    <p:extLst>
      <p:ext uri="{BB962C8B-B14F-4D97-AF65-F5344CB8AC3E}">
        <p14:creationId xmlns="" xmlns:p14="http://schemas.microsoft.com/office/powerpoint/2010/main" val="180888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5" name="Image 14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3" name="Image 12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0" name="Image 9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/>
              <a:t>Titre de la présentation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1368425" y="1989138"/>
            <a:ext cx="7451725" cy="4103687"/>
          </a:xfrm>
        </p:spPr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  <a:p>
            <a:pPr lvl="5"/>
            <a:r>
              <a:rPr lang="fr-FR" noProof="0" dirty="0"/>
              <a:t>Texte de niveau 6</a:t>
            </a:r>
          </a:p>
        </p:txBody>
      </p:sp>
    </p:spTree>
    <p:extLst>
      <p:ext uri="{BB962C8B-B14F-4D97-AF65-F5344CB8AC3E}">
        <p14:creationId xmlns="" xmlns:p14="http://schemas.microsoft.com/office/powerpoint/2010/main" val="145039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 bwMode="gray">
          <a:xfrm>
            <a:off x="0" y="6318504"/>
            <a:ext cx="9144000" cy="539495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027238" y="286936"/>
            <a:ext cx="6792911" cy="12704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1368425" y="1989138"/>
            <a:ext cx="7451725" cy="4103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  <a:p>
            <a:pPr lvl="5"/>
            <a:r>
              <a:rPr lang="fr-FR" noProof="0" dirty="0"/>
              <a:t>Texte de niveau 6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820150" y="6705600"/>
            <a:ext cx="321821" cy="1524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E840206C-2C22-4A63-8F22-F4AB98B66C96}" type="datetime1">
              <a:rPr lang="fr-FR" smtClean="0"/>
              <a:pPr/>
              <a:t>10/10/2018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763713" y="6318053"/>
            <a:ext cx="7056437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243889" y="6705600"/>
            <a:ext cx="576261" cy="152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800">
                <a:solidFill>
                  <a:schemeClr val="accent6"/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logo_texte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0" y="0"/>
            <a:ext cx="1620000" cy="90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7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71" r:id="rId9"/>
    <p:sldLayoutId id="2147483672" r:id="rId10"/>
    <p:sldLayoutId id="2147483674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900" b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4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39600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80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6"/>
          </a:solidFill>
          <a:latin typeface="+mj-lt"/>
          <a:ea typeface="+mn-ea"/>
          <a:cs typeface="+mn-cs"/>
        </a:defRPr>
      </a:lvl5pPr>
      <a:lvl6pPr marL="1080000" indent="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050" kern="1200">
          <a:solidFill>
            <a:schemeClr val="accent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/Travail/1%20GRAPHISME/GRDF/FICHES_BET_CEGIBAT_GrDF/FICHES_PRODUIT/ELEMENTS_OK/PICTOS/GENERATION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55638" y="5877272"/>
            <a:ext cx="4924474" cy="980728"/>
          </a:xfrm>
        </p:spPr>
        <p:txBody>
          <a:bodyPr/>
          <a:lstStyle/>
          <a:p>
            <a:r>
              <a:rPr lang="fr-FR" sz="2800" dirty="0"/>
              <a:t>Solution YZENTIS proposée par France Air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55638" y="5104044"/>
            <a:ext cx="7948810" cy="773228"/>
          </a:xfrm>
        </p:spPr>
        <p:txBody>
          <a:bodyPr/>
          <a:lstStyle/>
          <a:p>
            <a:pPr>
              <a:defRPr/>
            </a:pPr>
            <a:r>
              <a:rPr lang="fr-FR" dirty="0"/>
              <a:t>Chaudière individuelle à condensation avec émission par vecteur Air</a:t>
            </a:r>
            <a:br>
              <a:rPr lang="fr-FR" dirty="0"/>
            </a:br>
            <a:r>
              <a:rPr lang="fr-FR" sz="1400" dirty="0"/>
              <a:t>Fiche d</a:t>
            </a:r>
            <a:r>
              <a:rPr lang="ja-JP" altLang="fr-FR" sz="1400" dirty="0"/>
              <a:t>’</a:t>
            </a:r>
            <a:r>
              <a:rPr lang="fr-FR" altLang="ja-JP" sz="1400" dirty="0"/>
              <a:t>intégration dans le logiciel RT 2012 : </a:t>
            </a:r>
            <a:r>
              <a:rPr lang="fr-FR" sz="1400" dirty="0"/>
              <a:t>U22win de PERRENOUD </a:t>
            </a:r>
            <a:r>
              <a:rPr lang="fr-FR" sz="1400" dirty="0" smtClean="0"/>
              <a:t>Version 5.1.36 du </a:t>
            </a:r>
            <a:r>
              <a:rPr lang="fr-FR" sz="1400" dirty="0" smtClean="0"/>
              <a:t>06/07/2018</a:t>
            </a:r>
            <a:br>
              <a:rPr lang="fr-FR" sz="1400" dirty="0" smtClean="0"/>
            </a:br>
            <a:r>
              <a:rPr lang="fr-FR" sz="1400" dirty="0" smtClean="0"/>
              <a:t>Moteur </a:t>
            </a:r>
            <a:r>
              <a:rPr lang="fr-FR" sz="1400" dirty="0" smtClean="0"/>
              <a:t>Th-BCE : version </a:t>
            </a:r>
            <a:r>
              <a:rPr lang="fr-FR" sz="1400" dirty="0" smtClean="0"/>
              <a:t>7.5.0.3</a:t>
            </a:r>
            <a:endParaRPr lang="fr-FR" dirty="0"/>
          </a:p>
        </p:txBody>
      </p:sp>
      <p:pic>
        <p:nvPicPr>
          <p:cNvPr id="16" name="Espace réservé pour une image  15" descr="YZENTIS_ZoomGaines_HR.jpg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/>
          <a:srcRect t="13704" b="1370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Présentation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5536" y="1582738"/>
            <a:ext cx="8496943" cy="27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</a:rPr>
              <a:t>Le présent document décrit la saisie et la prise en compte de la solution de chauffage par vecteur air YZENTIS proposée par France Air d</a:t>
            </a:r>
            <a:r>
              <a:rPr lang="fr-FR" altLang="ja-JP" sz="1100" dirty="0">
                <a:solidFill>
                  <a:srgbClr val="000000"/>
                </a:solidFill>
              </a:rPr>
              <a:t>ans le logiciel d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application de la RT 2012 U22win. Seule la saisie de la «émission par vecteur air » est décrite.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La solution de chauffage par vecteur air YZENTIS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est composée des éléments suivants :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pPr>
              <a:spcAft>
                <a:spcPct val="30000"/>
              </a:spcAft>
            </a:pPr>
            <a:r>
              <a:rPr lang="fr-FR" sz="1100" dirty="0"/>
              <a:t>L’ensemble du système est décrit dans un objet « </a:t>
            </a:r>
            <a:r>
              <a:rPr lang="fr-FR" sz="1100" b="1" dirty="0"/>
              <a:t>Emission</a:t>
            </a:r>
            <a:r>
              <a:rPr lang="fr-FR" sz="1100" dirty="0"/>
              <a:t> » (        ). Durant cette étape l’émission est reliée à la génération correspondante.</a:t>
            </a:r>
            <a:endParaRPr lang="fr-FR" sz="1100" dirty="0">
              <a:solidFill>
                <a:srgbClr val="000000"/>
              </a:solidFill>
            </a:endParaRPr>
          </a:p>
          <a:p>
            <a:pPr>
              <a:spcAft>
                <a:spcPct val="30000"/>
              </a:spcAft>
            </a:pPr>
            <a:r>
              <a:rPr lang="fr-FR" sz="1100" dirty="0">
                <a:solidFill>
                  <a:srgbClr val="000000"/>
                </a:solidFill>
              </a:rPr>
              <a:t>Les étapes de la saisie du système sont les suivantes : 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1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l’émission par vecteur air – partie émetteur chaud</a:t>
            </a:r>
            <a:r>
              <a:rPr lang="fr-FR" altLang="ja-JP" sz="1100" dirty="0">
                <a:solidFill>
                  <a:srgbClr val="000000"/>
                </a:solidFill>
              </a:rPr>
              <a:t>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2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l’émission par vecteur air – partie réseau chaud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3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l’émission par vecteur air – partie ventilateur.</a:t>
            </a:r>
          </a:p>
        </p:txBody>
      </p:sp>
      <p:graphicFrame>
        <p:nvGraphicFramePr>
          <p:cNvPr id="11" name="Group 299"/>
          <p:cNvGraphicFramePr>
            <a:graphicFrameLocks noGrp="1"/>
          </p:cNvGraphicFramePr>
          <p:nvPr/>
        </p:nvGraphicFramePr>
        <p:xfrm>
          <a:off x="539552" y="2420888"/>
          <a:ext cx="5856311" cy="518160"/>
        </p:xfrm>
        <a:graphic>
          <a:graphicData uri="http://schemas.openxmlformats.org/drawingml/2006/table">
            <a:tbl>
              <a:tblPr/>
              <a:tblGrid>
                <a:gridCol w="18601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961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Chaudière à condensation</a:t>
                      </a: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55 Helvetica Roman" pitchFamily="64" charset="0"/>
                        <a:ea typeface="ＭＳ Ｐゴシック" pitchFamily="6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  <a:cs typeface="+mn-cs"/>
                        </a:rPr>
                        <a:t>Tout type de générateur au gaz naturel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Emetteur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  <a:cs typeface="+mn-cs"/>
                        </a:rPr>
                        <a:t>Vecteur Air </a:t>
                      </a:r>
                      <a:r>
                        <a:rPr kumimoji="0" lang="fr-FR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  <a:cs typeface="+mn-cs"/>
                        </a:rPr>
                        <a:t>Yzentis</a:t>
                      </a:r>
                      <a:endParaRPr kumimoji="0" lang="fr-F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55 Helvetica Roman" pitchFamily="64" charset="0"/>
                        <a:ea typeface="ＭＳ Ｐゴシック" pitchFamily="64" charset="-128"/>
                        <a:cs typeface="+mn-cs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3" name="Image 12"/>
          <p:cNvPicPr/>
          <p:nvPr/>
        </p:nvPicPr>
        <p:blipFill>
          <a:blip r:embed="rId2" cstate="print"/>
          <a:srcRect l="1714" t="1529"/>
          <a:stretch>
            <a:fillRect/>
          </a:stretch>
        </p:blipFill>
        <p:spPr bwMode="auto">
          <a:xfrm>
            <a:off x="5364088" y="3391991"/>
            <a:ext cx="3744416" cy="3421385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303" descr="Travail:1 GRAPHISME:GRDF:FICHES_BET_CEGIBAT_GrDF:FICHES_PRODUIT:ELEMENTS_OK:PICTOS:GENERATION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427984" y="3139504"/>
            <a:ext cx="23812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Etape N°1 : Création de l’émission par vecteur air – partie émetteur chaud</a:t>
            </a:r>
          </a:p>
        </p:txBody>
      </p:sp>
      <p:pic>
        <p:nvPicPr>
          <p:cNvPr id="12" name="Imag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7" y="1334735"/>
            <a:ext cx="5507355" cy="461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21"/>
          <p:cNvSpPr>
            <a:spLocks/>
          </p:cNvSpPr>
          <p:nvPr/>
        </p:nvSpPr>
        <p:spPr bwMode="auto">
          <a:xfrm>
            <a:off x="5580112" y="1337840"/>
            <a:ext cx="3506166" cy="1011039"/>
          </a:xfrm>
          <a:prstGeom prst="accentBorderCallout1">
            <a:avLst>
              <a:gd name="adj1" fmla="val 14528"/>
              <a:gd name="adj2" fmla="val -1773"/>
              <a:gd name="adj3" fmla="val 146261"/>
              <a:gd name="adj4" fmla="val -71315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Les pertes au dos de l’émetteur dépendent du projet et de la position des émetteurs dans le bâtiment. On considère des pertes uniquement si l’émetteur est accolé à une paroi</a:t>
            </a:r>
            <a:r>
              <a:rPr kumimoji="0" lang="fr-FR" sz="1200" b="1" i="0" u="none" strike="noStrike" cap="none" normalizeH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déperditive</a:t>
            </a:r>
            <a:r>
              <a:rPr lang="fr-FR" sz="1200" b="1" dirty="0">
                <a:solidFill>
                  <a:srgbClr val="8064A2"/>
                </a:solidFill>
                <a:latin typeface="Calibri" pitchFamily="34" charset="0"/>
              </a:rPr>
              <a:t> =&gt; 0% dans le cas d’</a:t>
            </a:r>
            <a:r>
              <a:rPr lang="fr-FR" sz="1200" b="1" dirty="0" err="1">
                <a:solidFill>
                  <a:srgbClr val="8064A2"/>
                </a:solidFill>
                <a:latin typeface="Calibri" pitchFamily="34" charset="0"/>
              </a:rPr>
              <a:t>Yzentis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800949" y="2236222"/>
            <a:ext cx="64807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" b="1" dirty="0"/>
              <a:t>Selon projet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881069" y="4365104"/>
            <a:ext cx="64807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" b="1" dirty="0"/>
              <a:t>Selon projet</a:t>
            </a:r>
          </a:p>
        </p:txBody>
      </p:sp>
      <p:sp>
        <p:nvSpPr>
          <p:cNvPr id="20" name="AutoShape 24"/>
          <p:cNvSpPr>
            <a:spLocks/>
          </p:cNvSpPr>
          <p:nvPr/>
        </p:nvSpPr>
        <p:spPr bwMode="auto">
          <a:xfrm>
            <a:off x="5580112" y="3182045"/>
            <a:ext cx="3526109" cy="462979"/>
          </a:xfrm>
          <a:prstGeom prst="accentBorderCallout1">
            <a:avLst>
              <a:gd name="adj1" fmla="val 21380"/>
              <a:gd name="adj2" fmla="val -1773"/>
              <a:gd name="adj3" fmla="val 225950"/>
              <a:gd name="adj4" fmla="val -85845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Cet émetteur peut être monté sur tout type de générateur au gaz naturel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.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21" name="AutoShape 25"/>
          <p:cNvSpPr>
            <a:spLocks/>
          </p:cNvSpPr>
          <p:nvPr/>
        </p:nvSpPr>
        <p:spPr bwMode="auto">
          <a:xfrm>
            <a:off x="5580112" y="4933553"/>
            <a:ext cx="3526109" cy="223639"/>
          </a:xfrm>
          <a:prstGeom prst="accentBorderCallout1">
            <a:avLst>
              <a:gd name="adj1" fmla="val 31361"/>
              <a:gd name="adj2" fmla="val -1782"/>
              <a:gd name="adj3" fmla="val 357895"/>
              <a:gd name="adj4" fmla="val -93678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Ce système est indépendant de la ventilation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.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24" name="AutoShape 28"/>
          <p:cNvSpPr>
            <a:spLocks/>
          </p:cNvSpPr>
          <p:nvPr/>
        </p:nvSpPr>
        <p:spPr bwMode="auto">
          <a:xfrm>
            <a:off x="5580112" y="3789040"/>
            <a:ext cx="3526109" cy="1008111"/>
          </a:xfrm>
          <a:prstGeom prst="accentBorderCallout1">
            <a:avLst>
              <a:gd name="adj1" fmla="val 16560"/>
              <a:gd name="adj2" fmla="val -1773"/>
              <a:gd name="adj3" fmla="val 55430"/>
              <a:gd name="adj4" fmla="val -61293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A voir suivant la surface couverte par le procédé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Yzentis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. Ce paramètre varie en fonction de la présence du sèche serviette d</a:t>
            </a:r>
            <a:r>
              <a:rPr kumimoji="0" lang="fr-FR" sz="1200" b="1" i="0" u="none" strike="noStrike" cap="none" normalizeH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ans la salle de bain et éventuellement d’un radiateur dans la cuisine si celle-ci est fermée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.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232574" y="3356993"/>
            <a:ext cx="776287" cy="2880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1547664" y="2956302"/>
            <a:ext cx="1512168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/>
              <a:t>Selon projet</a:t>
            </a:r>
          </a:p>
        </p:txBody>
      </p:sp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Etape N°2 : Création de l’émission par vecteur air – partie réseau chaud</a:t>
            </a:r>
          </a:p>
        </p:txBody>
      </p:sp>
      <p:pic>
        <p:nvPicPr>
          <p:cNvPr id="26" name="Image 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73" y="1263648"/>
            <a:ext cx="5344715" cy="51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ZoneTexte 26"/>
          <p:cNvSpPr txBox="1"/>
          <p:nvPr/>
        </p:nvSpPr>
        <p:spPr>
          <a:xfrm>
            <a:off x="4211960" y="5733256"/>
            <a:ext cx="72008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/>
              <a:t>Selon projet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403648" y="5949280"/>
            <a:ext cx="352839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/>
              <a:t>A vitesse constante</a:t>
            </a: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899592" y="3133353"/>
            <a:ext cx="776287" cy="2880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1691680" y="2132856"/>
            <a:ext cx="64807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" b="1" dirty="0"/>
              <a:t>Selon projet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1475656" y="4437112"/>
            <a:ext cx="72008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/>
              <a:t>Selon projet</a:t>
            </a:r>
          </a:p>
        </p:txBody>
      </p:sp>
      <p:sp>
        <p:nvSpPr>
          <p:cNvPr id="33" name="AutoShape 4"/>
          <p:cNvSpPr>
            <a:spLocks/>
          </p:cNvSpPr>
          <p:nvPr/>
        </p:nvSpPr>
        <p:spPr bwMode="auto">
          <a:xfrm>
            <a:off x="5508105" y="5157192"/>
            <a:ext cx="3456383" cy="792088"/>
          </a:xfrm>
          <a:prstGeom prst="accentBorderCallout1">
            <a:avLst>
              <a:gd name="adj1" fmla="val 9755"/>
              <a:gd name="adj2" fmla="val -1819"/>
              <a:gd name="adj3" fmla="val 82902"/>
              <a:gd name="adj4" fmla="val -18883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La puissance du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circulateur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du réseau de distribution et le type de vitesse dépendent de la chaudière à condensation installée dans le bâtiment.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1547664" y="3861048"/>
            <a:ext cx="208823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/>
              <a:t>Température départ constante</a:t>
            </a:r>
          </a:p>
        </p:txBody>
      </p:sp>
      <p:sp>
        <p:nvSpPr>
          <p:cNvPr id="35" name="AutoShape 2"/>
          <p:cNvSpPr>
            <a:spLocks/>
          </p:cNvSpPr>
          <p:nvPr/>
        </p:nvSpPr>
        <p:spPr bwMode="auto">
          <a:xfrm>
            <a:off x="5508104" y="3068960"/>
            <a:ext cx="3456384" cy="504056"/>
          </a:xfrm>
          <a:prstGeom prst="accentBorderCallout1">
            <a:avLst>
              <a:gd name="adj1" fmla="val 17912"/>
              <a:gd name="adj2" fmla="val -1819"/>
              <a:gd name="adj3" fmla="val 209153"/>
              <a:gd name="adj4" fmla="val -93873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Aft>
                <a:spcPts val="1000"/>
              </a:spcAft>
            </a:pPr>
            <a:r>
              <a:rPr lang="fr-FR" sz="1200" b="1" dirty="0">
                <a:solidFill>
                  <a:srgbClr val="8064A2"/>
                </a:solidFill>
                <a:latin typeface="Calibri" pitchFamily="34" charset="0"/>
              </a:rPr>
              <a:t>Cette température de départ peut varier selon le projet et le choix du générateur.</a:t>
            </a:r>
          </a:p>
        </p:txBody>
      </p:sp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Etape N°3 : Création de l’émission par vecteur air – partie ventilateur</a:t>
            </a:r>
          </a:p>
        </p:txBody>
      </p:sp>
      <p:pic>
        <p:nvPicPr>
          <p:cNvPr id="15" name="Image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685" y="1261145"/>
            <a:ext cx="5296411" cy="50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1867877" y="2092206"/>
            <a:ext cx="64807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" b="1" dirty="0"/>
              <a:t>Selon projet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1763688" y="3140968"/>
            <a:ext cx="648072" cy="28803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771800" y="2524254"/>
            <a:ext cx="432048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600" b="1" dirty="0"/>
              <a:t>0%</a:t>
            </a:r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5699050" y="4221089"/>
            <a:ext cx="3193430" cy="432048"/>
          </a:xfrm>
          <a:prstGeom prst="accentBorderCallout1">
            <a:avLst>
              <a:gd name="adj1" fmla="val 18500"/>
              <a:gd name="adj2" fmla="val -1782"/>
              <a:gd name="adj3" fmla="val -7197"/>
              <a:gd name="adj4" fmla="val -93712"/>
            </a:avLst>
          </a:prstGeom>
          <a:solidFill>
            <a:srgbClr val="FFFFFF"/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Données suivant modèle :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Yzentis</a:t>
            </a:r>
            <a:r>
              <a:rPr kumimoji="0" lang="fr-FR" sz="1200" b="1" i="0" u="none" strike="noStrike" cap="none" normalizeH="0" baseline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/ </a:t>
            </a:r>
            <a:r>
              <a:rPr kumimoji="0" lang="fr-FR" sz="1200" b="1" i="0" u="none" strike="noStrike" cap="none" normalizeH="0" baseline="0" dirty="0" err="1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Yzentis</a:t>
            </a:r>
            <a:r>
              <a:rPr kumimoji="0" lang="fr-FR" sz="1200" b="1" i="0" u="none" strike="noStrike" cap="none" normalizeH="0" dirty="0">
                <a:ln>
                  <a:noFill/>
                </a:ln>
                <a:solidFill>
                  <a:srgbClr val="8064A2"/>
                </a:solidFill>
                <a:effectLst/>
                <a:latin typeface="Calibri" pitchFamily="34" charset="0"/>
                <a:ea typeface="ＭＳ Ｐゴシック" pitchFamily="34" charset="-128"/>
              </a:rPr>
              <a:t> HX (grand débit)</a:t>
            </a:r>
            <a:endParaRPr kumimoji="0" lang="fr-FR" sz="5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45 Helvetica Light" pitchFamily="28" charset="0"/>
              <a:ea typeface="ＭＳ Ｐゴシック" pitchFamily="34" charset="-128"/>
            </a:endParaRPr>
          </a:p>
        </p:txBody>
      </p:sp>
      <p:sp>
        <p:nvSpPr>
          <p:cNvPr id="12" name="AutoShape 2"/>
          <p:cNvSpPr>
            <a:spLocks/>
          </p:cNvSpPr>
          <p:nvPr/>
        </p:nvSpPr>
        <p:spPr bwMode="auto">
          <a:xfrm>
            <a:off x="2555776" y="3933056"/>
            <a:ext cx="288032" cy="584052"/>
          </a:xfrm>
          <a:prstGeom prst="rightBrace">
            <a:avLst>
              <a:gd name="adj1" fmla="val 155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835696" y="4293096"/>
            <a:ext cx="57606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b="1" dirty="0" smtClean="0"/>
              <a:t>7 </a:t>
            </a:r>
            <a:r>
              <a:rPr lang="fr-FR" sz="800" b="1" dirty="0"/>
              <a:t>/ 10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63688" y="4077072"/>
            <a:ext cx="64807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b="1" dirty="0" smtClean="0"/>
              <a:t>36 </a:t>
            </a:r>
            <a:r>
              <a:rPr lang="fr-FR" sz="800" b="1" dirty="0"/>
              <a:t>/ 53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763688" y="3861048"/>
            <a:ext cx="7200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b="1" dirty="0" smtClean="0"/>
              <a:t>67 </a:t>
            </a:r>
            <a:r>
              <a:rPr lang="fr-FR" sz="800" b="1" dirty="0"/>
              <a:t>/ 171</a:t>
            </a:r>
          </a:p>
        </p:txBody>
      </p:sp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Cegibat">
  <a:themeElements>
    <a:clrScheme name="GRDF CEGIBAT">
      <a:dk1>
        <a:sysClr val="windowText" lastClr="000000"/>
      </a:dk1>
      <a:lt1>
        <a:srgbClr val="FFFFFF"/>
      </a:lt1>
      <a:dk2>
        <a:srgbClr val="00B1AF"/>
      </a:dk2>
      <a:lt2>
        <a:srgbClr val="71B857"/>
      </a:lt2>
      <a:accent1>
        <a:srgbClr val="009BC4"/>
      </a:accent1>
      <a:accent2>
        <a:srgbClr val="80CDE1"/>
      </a:accent2>
      <a:accent3>
        <a:srgbClr val="4CB9D6"/>
      </a:accent3>
      <a:accent4>
        <a:srgbClr val="662483"/>
      </a:accent4>
      <a:accent5>
        <a:srgbClr val="B291C1"/>
      </a:accent5>
      <a:accent6>
        <a:srgbClr val="9796A3"/>
      </a:accent6>
      <a:hlink>
        <a:srgbClr val="000000"/>
      </a:hlink>
      <a:folHlink>
        <a:srgbClr val="000000"/>
      </a:folHlink>
    </a:clrScheme>
    <a:fontScheme name="GRDF">
      <a:majorFont>
        <a:latin typeface="Avenir LT Std 65 Medium"/>
        <a:ea typeface=""/>
        <a:cs typeface=""/>
      </a:majorFont>
      <a:minorFont>
        <a:latin typeface="Aveni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PowerPoint_Cegibat</Template>
  <TotalTime>329</TotalTime>
  <Words>332</Words>
  <Application>Microsoft Office PowerPoint</Application>
  <PresentationFormat>Affichage à l'écran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PowerPoint_Cegibat</vt:lpstr>
      <vt:lpstr>Chaudière individuelle à condensation avec émission par vecteur Air Fiche d’intégration dans le logiciel RT 2012 : U22win de PERRENOUD Version 5.1.36 du 06/07/2018 Moteur Th-BCE : version 7.5.0.3</vt:lpstr>
      <vt:lpstr>Diapositive 2</vt:lpstr>
      <vt:lpstr>Diapositive 3</vt:lpstr>
      <vt:lpstr>Diapositive 4</vt:lpstr>
      <vt:lpstr>Diapositive 5</vt:lpstr>
    </vt:vector>
  </TitlesOfParts>
  <Manager>CEGIBAT</Manager>
  <Company>GDF SUEZ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subject>CEGIBAT</dc:subject>
  <dc:creator>OH1130</dc:creator>
  <cp:lastModifiedBy>caroline.saller</cp:lastModifiedBy>
  <cp:revision>17</cp:revision>
  <dcterms:created xsi:type="dcterms:W3CDTF">2016-02-19T09:05:45Z</dcterms:created>
  <dcterms:modified xsi:type="dcterms:W3CDTF">2018-10-10T13:52:24Z</dcterms:modified>
</cp:coreProperties>
</file>